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362"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05EB6-62DA-4A64-AAEE-1A4810C3D5AC}" type="datetimeFigureOut">
              <a:rPr lang="ru-RU" smtClean="0"/>
              <a:t>11.12.2018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FEE90-8EF4-4796-9672-8C2503651F1D}" type="slidenum">
              <a:rPr lang="ru-RU" smtClean="0"/>
              <a:t>‹#›</a:t>
            </a:fld>
            <a:endParaRPr lang="ru-RU"/>
          </a:p>
        </p:txBody>
      </p:sp>
    </p:spTree>
    <p:extLst>
      <p:ext uri="{BB962C8B-B14F-4D97-AF65-F5344CB8AC3E}">
        <p14:creationId xmlns:p14="http://schemas.microsoft.com/office/powerpoint/2010/main" val="2688244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2765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E8B413D-BF41-4F56-A68A-1C0460F46E57}"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34E9868-CBC6-46D6-B3FD-88FC773D6C11}"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FBFEC-2019-4621-A781-3BBB98E181B7}"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4E9868-CBC6-46D6-B3FD-88FC773D6C11}"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4E9868-CBC6-46D6-B3FD-88FC773D6C11}"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34E9868-CBC6-46D6-B3FD-88FC773D6C11}"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FBFEC-2019-4621-A781-3BBB98E181B7}"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4E9868-CBC6-46D6-B3FD-88FC773D6C11}"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34E9868-CBC6-46D6-B3FD-88FC773D6C11}" type="datetimeFigureOut">
              <a:rPr lang="ru-RU" smtClean="0"/>
              <a:t>11.12.2018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34E9868-CBC6-46D6-B3FD-88FC773D6C11}" type="datetimeFigureOut">
              <a:rPr lang="ru-RU" smtClean="0"/>
              <a:t>11.12.2018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34E9868-CBC6-46D6-B3FD-88FC773D6C11}" type="datetimeFigureOut">
              <a:rPr lang="ru-RU" smtClean="0"/>
              <a:t>11.12.2018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E9868-CBC6-46D6-B3FD-88FC773D6C11}" type="datetimeFigureOut">
              <a:rPr lang="ru-RU" smtClean="0"/>
              <a:t>11.12.2018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4E9868-CBC6-46D6-B3FD-88FC773D6C11}" type="datetimeFigureOut">
              <a:rPr lang="ru-RU" smtClean="0"/>
              <a:t>11.12.2018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4E9868-CBC6-46D6-B3FD-88FC773D6C11}" type="datetimeFigureOut">
              <a:rPr lang="ru-RU" smtClean="0"/>
              <a:t>11.12.2018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0FBFEC-2019-4621-A781-3BBB98E181B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34E9868-CBC6-46D6-B3FD-88FC773D6C11}" type="datetimeFigureOut">
              <a:rPr lang="ru-RU" smtClean="0"/>
              <a:t>11.12.2018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A0FBFEC-2019-4621-A781-3BBB98E181B7}"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sz="1400">
                <a:solidFill>
                  <a:srgbClr val="FFFF00"/>
                </a:solidFill>
              </a:rPr>
              <a:t>МИНИСТЕРСТВО </a:t>
            </a:r>
            <a:r>
              <a:rPr kumimoji="1" lang="en-US" sz="1400">
                <a:solidFill>
                  <a:srgbClr val="FFFF00"/>
                </a:solidFill>
              </a:rPr>
              <a:t> </a:t>
            </a:r>
            <a:r>
              <a:rPr kumimoji="1" lang="ru-RU" sz="1400">
                <a:solidFill>
                  <a:srgbClr val="FFFF00"/>
                </a:solidFill>
              </a:rPr>
              <a:t>ОБРАЗОВАНИЯ И НАУКИ РОССИЙСКОЙ ФЕДЕРАЦИИ</a:t>
            </a:r>
          </a:p>
          <a:p>
            <a:pPr algn="ctr"/>
            <a:r>
              <a:rPr kumimoji="1" lang="ru-RU" sz="1400">
                <a:solidFill>
                  <a:srgbClr val="FFFF00"/>
                </a:solidFill>
              </a:rPr>
              <a:t>ФЕДЕРАЛЬНОЕ ГОСУДАРСТВЕННОЕ БЮДЖЕТНОЕ ОБРАЗОВАТЕЛЬНОЕ</a:t>
            </a:r>
          </a:p>
          <a:p>
            <a:pPr algn="ctr"/>
            <a:r>
              <a:rPr kumimoji="1" lang="ru-RU" sz="1400">
                <a:solidFill>
                  <a:srgbClr val="FFFF00"/>
                </a:solidFill>
              </a:rPr>
              <a:t>УЧРЕЖДЕНИЕ ВЫСШЕГО ОБРАЗОВАНИЯ</a:t>
            </a:r>
          </a:p>
          <a:p>
            <a:pPr algn="ctr"/>
            <a:r>
              <a:rPr kumimoji="1" lang="ru-RU" sz="1400">
                <a:solidFill>
                  <a:srgbClr val="FFFF00"/>
                </a:solidFill>
              </a:rPr>
              <a:t>«РОСТОВСКИЙ ГОСУДАРСТВЕННЫЙ ЭКОНОМИЧЕСКИЙ УНИВЕРСИТЕТ (РИНХ)»</a:t>
            </a:r>
            <a:endParaRPr lang="ru-RU" sz="1400"/>
          </a:p>
        </p:txBody>
      </p:sp>
      <p:sp>
        <p:nvSpPr>
          <p:cNvPr id="3075" name="Прямоугольник 2"/>
          <p:cNvSpPr>
            <a:spLocks noChangeArrowheads="1"/>
          </p:cNvSpPr>
          <p:nvPr/>
        </p:nvSpPr>
        <p:spPr bwMode="auto">
          <a:xfrm>
            <a:off x="3149600" y="2806700"/>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a:solidFill>
                  <a:srgbClr val="FFFF00"/>
                </a:solidFill>
              </a:rPr>
              <a:t>ЮРИДИЧЕСКИЙ ФАКУЛЬТЕТ </a:t>
            </a:r>
            <a:endParaRPr lang="ru-RU" sz="1400"/>
          </a:p>
        </p:txBody>
      </p:sp>
      <p:sp>
        <p:nvSpPr>
          <p:cNvPr id="4" name="Прямоугольник 3"/>
          <p:cNvSpPr/>
          <p:nvPr/>
        </p:nvSpPr>
        <p:spPr>
          <a:xfrm>
            <a:off x="241300" y="32242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576513" y="3789363"/>
            <a:ext cx="4114800" cy="369887"/>
          </a:xfrm>
          <a:prstGeom prst="rect">
            <a:avLst/>
          </a:prstGeom>
        </p:spPr>
        <p:txBody>
          <a:bodyPr wrap="none">
            <a:spAutoFit/>
          </a:bodyPr>
          <a:lstStyle/>
          <a:p>
            <a:pPr algn="ctr">
              <a:defRPr/>
            </a:pPr>
            <a:r>
              <a:rPr lang="ru-RU" b="1" dirty="0">
                <a:solidFill>
                  <a:srgbClr val="FF0000"/>
                </a:solidFill>
                <a:effectLst>
                  <a:outerShdw blurRad="38100" dist="38100" dir="2700000" algn="tl">
                    <a:srgbClr val="000000"/>
                  </a:outerShdw>
                </a:effectLst>
              </a:rPr>
              <a:t>ИНФОРМАЦИОННЫЙ МАТЕРИАЛ</a:t>
            </a:r>
          </a:p>
        </p:txBody>
      </p:sp>
      <p:sp>
        <p:nvSpPr>
          <p:cNvPr id="3078" name="Прямоугольник 5"/>
          <p:cNvSpPr>
            <a:spLocks noChangeArrowheads="1"/>
          </p:cNvSpPr>
          <p:nvPr/>
        </p:nvSpPr>
        <p:spPr bwMode="auto">
          <a:xfrm>
            <a:off x="241300" y="4292600"/>
            <a:ext cx="87852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2800" b="1" dirty="0" smtClean="0">
                <a:solidFill>
                  <a:srgbClr val="FFC000"/>
                </a:solidFill>
              </a:rPr>
              <a:t>«</a:t>
            </a:r>
            <a:r>
              <a:rPr lang="ru-RU" sz="2800" b="1" dirty="0">
                <a:solidFill>
                  <a:srgbClr val="FFFF00"/>
                </a:solidFill>
              </a:rPr>
              <a:t>ОСОБЕННОСТИ РАССЛЕДОВАНИЯ УД О ДТП, С МЕСТ СОВЕРШЕНИЯ КОТОРЫХ ВОДИТЕЛИ СКРЫЛИСЬ</a:t>
            </a:r>
            <a:r>
              <a:rPr lang="ru-RU" sz="2800" b="1" dirty="0" smtClean="0">
                <a:solidFill>
                  <a:srgbClr val="FFC000"/>
                </a:solidFill>
              </a:rPr>
              <a:t>»</a:t>
            </a:r>
            <a:endParaRPr lang="ru-RU" sz="2800" b="1" dirty="0">
              <a:solidFill>
                <a:srgbClr val="FFC000"/>
              </a:solidFill>
            </a:endParaRPr>
          </a:p>
          <a:p>
            <a:pPr algn="ctr"/>
            <a:endParaRPr lang="ru-RU" sz="3200" b="1" dirty="0">
              <a:solidFill>
                <a:srgbClr val="FFC0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222375"/>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9591680"/>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27784" y="332656"/>
            <a:ext cx="3493264" cy="461665"/>
          </a:xfrm>
          <a:prstGeom prst="rect">
            <a:avLst/>
          </a:prstGeom>
        </p:spPr>
        <p:txBody>
          <a:bodyPr wrap="none">
            <a:spAutoFit/>
          </a:bodyPr>
          <a:lstStyle/>
          <a:p>
            <a:r>
              <a:rPr lang="ru-RU" sz="2400" b="1" dirty="0" smtClean="0">
                <a:solidFill>
                  <a:srgbClr val="FFC000"/>
                </a:solidFill>
              </a:rPr>
              <a:t>Наружный  осмотр  трупа.</a:t>
            </a:r>
            <a:endParaRPr lang="ru-RU" sz="2400" b="1" dirty="0">
              <a:solidFill>
                <a:srgbClr val="FFC000"/>
              </a:solidFill>
            </a:endParaRPr>
          </a:p>
        </p:txBody>
      </p:sp>
      <p:sp>
        <p:nvSpPr>
          <p:cNvPr id="3" name="Прямоугольник 2"/>
          <p:cNvSpPr/>
          <p:nvPr/>
        </p:nvSpPr>
        <p:spPr>
          <a:xfrm>
            <a:off x="523140" y="1340768"/>
            <a:ext cx="7848872" cy="2677656"/>
          </a:xfrm>
          <a:prstGeom prst="rect">
            <a:avLst/>
          </a:prstGeom>
        </p:spPr>
        <p:txBody>
          <a:bodyPr wrap="square">
            <a:spAutoFit/>
          </a:bodyPr>
          <a:lstStyle/>
          <a:p>
            <a:r>
              <a:rPr lang="ru-RU" sz="2400" b="1" dirty="0" smtClean="0">
                <a:solidFill>
                  <a:srgbClr val="FFC000"/>
                </a:solidFill>
              </a:rPr>
              <a:t>Наличие, характер  и  расположение  повреждений  на  теле   погибшего  позволяют  восстановить  положение  пострадавшего  в  момент   аварии   (например, шел  ли  пешеход  по  проезжей  части  или  автомобиль  наехал  на  человека, лежащего  на  дороге)  и  даже  </a:t>
            </a:r>
            <a:r>
              <a:rPr lang="ru-RU" sz="2400" b="1" dirty="0" err="1" smtClean="0">
                <a:solidFill>
                  <a:srgbClr val="FFC000"/>
                </a:solidFill>
              </a:rPr>
              <a:t>устано</a:t>
            </a:r>
            <a:r>
              <a:rPr lang="ru-RU" sz="2400" b="1" dirty="0" smtClean="0">
                <a:solidFill>
                  <a:srgbClr val="FFC000"/>
                </a:solidFill>
              </a:rPr>
              <a:t>-вить  механизм    ДТП, определить  тип  и вид  транспортного  средства).</a:t>
            </a:r>
            <a:endParaRPr lang="ru-RU" sz="2400" b="1" dirty="0">
              <a:solidFill>
                <a:srgbClr val="FFC000"/>
              </a:solidFill>
            </a:endParaRPr>
          </a:p>
        </p:txBody>
      </p:sp>
    </p:spTree>
    <p:extLst>
      <p:ext uri="{BB962C8B-B14F-4D97-AF65-F5344CB8AC3E}">
        <p14:creationId xmlns:p14="http://schemas.microsoft.com/office/powerpoint/2010/main" val="929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8025" y="1196752"/>
            <a:ext cx="7992888" cy="2677656"/>
          </a:xfrm>
          <a:prstGeom prst="rect">
            <a:avLst/>
          </a:prstGeom>
        </p:spPr>
        <p:txBody>
          <a:bodyPr wrap="square">
            <a:spAutoFit/>
          </a:bodyPr>
          <a:lstStyle/>
          <a:p>
            <a:r>
              <a:rPr lang="ru-RU" sz="2400" b="1" dirty="0" smtClean="0">
                <a:solidFill>
                  <a:srgbClr val="FFC000"/>
                </a:solidFill>
              </a:rPr>
              <a:t>В  некоторых  случаях водитель, совершивший наезд, перемещает труп потерпевшего и придает ему такое положение, которое исключало бы ответственность водителя. Тщательный осмотр места происшествия, выявление следов крови на различных участках дороги, а также других следов перемещения трупа позволяют установить, откуда и куда был перемещен труп.</a:t>
            </a:r>
            <a:endParaRPr lang="ru-RU" sz="2400" b="1" dirty="0">
              <a:solidFill>
                <a:srgbClr val="FFC000"/>
              </a:solidFill>
            </a:endParaRPr>
          </a:p>
        </p:txBody>
      </p:sp>
    </p:spTree>
    <p:extLst>
      <p:ext uri="{BB962C8B-B14F-4D97-AF65-F5344CB8AC3E}">
        <p14:creationId xmlns:p14="http://schemas.microsoft.com/office/powerpoint/2010/main" val="1821666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2785" y="1844824"/>
            <a:ext cx="8064896" cy="1569660"/>
          </a:xfrm>
          <a:prstGeom prst="rect">
            <a:avLst/>
          </a:prstGeom>
        </p:spPr>
        <p:txBody>
          <a:bodyPr wrap="square">
            <a:spAutoFit/>
          </a:bodyPr>
          <a:lstStyle/>
          <a:p>
            <a:r>
              <a:rPr lang="ru-RU" sz="2400" b="1" dirty="0" smtClean="0">
                <a:solidFill>
                  <a:srgbClr val="FFC000"/>
                </a:solidFill>
              </a:rPr>
              <a:t>При наружном осмотре трупа важно участие судебно-медицинского эксперта, которому должны быть поставлены вопросы о происхождении повреждений, являются ли они прижизненными или посмертными. </a:t>
            </a:r>
            <a:endParaRPr lang="ru-RU" sz="2400" b="1" dirty="0">
              <a:solidFill>
                <a:srgbClr val="FFC000"/>
              </a:solidFill>
            </a:endParaRPr>
          </a:p>
        </p:txBody>
      </p:sp>
    </p:spTree>
    <p:extLst>
      <p:ext uri="{BB962C8B-B14F-4D97-AF65-F5344CB8AC3E}">
        <p14:creationId xmlns:p14="http://schemas.microsoft.com/office/powerpoint/2010/main" val="1641115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714" y="764704"/>
            <a:ext cx="8208912" cy="4524315"/>
          </a:xfrm>
          <a:prstGeom prst="rect">
            <a:avLst/>
          </a:prstGeom>
        </p:spPr>
        <p:txBody>
          <a:bodyPr wrap="square">
            <a:spAutoFit/>
          </a:bodyPr>
          <a:lstStyle/>
          <a:p>
            <a:r>
              <a:rPr lang="ru-RU" sz="2400" b="1" dirty="0" smtClean="0">
                <a:solidFill>
                  <a:srgbClr val="FFC000"/>
                </a:solidFill>
              </a:rPr>
              <a:t>Следователь и судебно-медицинский эксперт, осуществляющие наружный осмотр трупа, должны обращать внимание на его позу, взаиморасположение со следами транспортного средства, расстояния между ними, состояние одежды (механические и другие повреждения, загрязнение машинным маслом, уличной грязью, краской, следы волочения и других частей транспортного средства) и подошвенных поверхностей обуви (следы скольжения), характер повреждений на трупе, их локализацию и высоту расположения от подошвенных поверхностей; места ненормальной подвижности костей, наличие деформации отдельных частей тела, укорочение конечностей и т.д.</a:t>
            </a:r>
            <a:endParaRPr lang="ru-RU" sz="2400" b="1" dirty="0">
              <a:solidFill>
                <a:srgbClr val="FFC000"/>
              </a:solidFill>
            </a:endParaRPr>
          </a:p>
        </p:txBody>
      </p:sp>
    </p:spTree>
    <p:extLst>
      <p:ext uri="{BB962C8B-B14F-4D97-AF65-F5344CB8AC3E}">
        <p14:creationId xmlns:p14="http://schemas.microsoft.com/office/powerpoint/2010/main" val="3370904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6833" y="1628800"/>
            <a:ext cx="8064896" cy="2308324"/>
          </a:xfrm>
          <a:prstGeom prst="rect">
            <a:avLst/>
          </a:prstGeom>
        </p:spPr>
        <p:txBody>
          <a:bodyPr wrap="square">
            <a:spAutoFit/>
          </a:bodyPr>
          <a:lstStyle/>
          <a:p>
            <a:r>
              <a:rPr lang="ru-RU" sz="2400" b="1" dirty="0" smtClean="0">
                <a:solidFill>
                  <a:srgbClr val="FFC000"/>
                </a:solidFill>
              </a:rPr>
              <a:t>В протоколе осмотра необходимо описать общие сведения о трупе: пол, приблизительный возраст, </a:t>
            </a:r>
            <a:r>
              <a:rPr lang="ru-RU" sz="2400" b="1" dirty="0" err="1" smtClean="0">
                <a:solidFill>
                  <a:srgbClr val="FFC000"/>
                </a:solidFill>
              </a:rPr>
              <a:t>телесложение</a:t>
            </a:r>
            <a:r>
              <a:rPr lang="ru-RU" sz="2400" b="1" dirty="0" smtClean="0">
                <a:solidFill>
                  <a:srgbClr val="FFC000"/>
                </a:solidFill>
              </a:rPr>
              <a:t>. В случае обнаружения трупа неизвестного лица целесообразно состав-</a:t>
            </a:r>
            <a:r>
              <a:rPr lang="ru-RU" sz="2400" b="1" dirty="0" err="1" smtClean="0">
                <a:solidFill>
                  <a:srgbClr val="FFC000"/>
                </a:solidFill>
              </a:rPr>
              <a:t>ление</a:t>
            </a:r>
            <a:r>
              <a:rPr lang="ru-RU" sz="2400" b="1" dirty="0" smtClean="0">
                <a:solidFill>
                  <a:srgbClr val="FFC000"/>
                </a:solidFill>
              </a:rPr>
              <a:t> словестного портрета, описание особых примет (физические недостатки, рубцы, татуировки и т.д.) обязательно фотографирование трупа.</a:t>
            </a:r>
            <a:endParaRPr lang="ru-RU" sz="2400" b="1" dirty="0">
              <a:solidFill>
                <a:srgbClr val="FFC000"/>
              </a:solidFill>
            </a:endParaRPr>
          </a:p>
        </p:txBody>
      </p:sp>
    </p:spTree>
    <p:extLst>
      <p:ext uri="{BB962C8B-B14F-4D97-AF65-F5344CB8AC3E}">
        <p14:creationId xmlns:p14="http://schemas.microsoft.com/office/powerpoint/2010/main" val="3113032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332656"/>
            <a:ext cx="4158511" cy="461665"/>
          </a:xfrm>
          <a:prstGeom prst="rect">
            <a:avLst/>
          </a:prstGeom>
        </p:spPr>
        <p:txBody>
          <a:bodyPr wrap="none">
            <a:spAutoFit/>
          </a:bodyPr>
          <a:lstStyle/>
          <a:p>
            <a:r>
              <a:rPr lang="ru-RU" sz="2400" b="1" dirty="0" smtClean="0">
                <a:solidFill>
                  <a:srgbClr val="FFC000"/>
                </a:solidFill>
              </a:rPr>
              <a:t>Осмотр одежды потерпевшего.</a:t>
            </a:r>
            <a:endParaRPr lang="ru-RU" sz="2400" b="1" dirty="0">
              <a:solidFill>
                <a:srgbClr val="FFC000"/>
              </a:solidFill>
            </a:endParaRPr>
          </a:p>
        </p:txBody>
      </p:sp>
      <p:sp>
        <p:nvSpPr>
          <p:cNvPr id="3" name="Прямоугольник 2"/>
          <p:cNvSpPr/>
          <p:nvPr/>
        </p:nvSpPr>
        <p:spPr>
          <a:xfrm>
            <a:off x="427189" y="1268760"/>
            <a:ext cx="8136904" cy="2677656"/>
          </a:xfrm>
          <a:prstGeom prst="rect">
            <a:avLst/>
          </a:prstGeom>
        </p:spPr>
        <p:txBody>
          <a:bodyPr wrap="square">
            <a:spAutoFit/>
          </a:bodyPr>
          <a:lstStyle/>
          <a:p>
            <a:r>
              <a:rPr lang="ru-RU" sz="2400" b="1" dirty="0" smtClean="0">
                <a:solidFill>
                  <a:srgbClr val="FFC000"/>
                </a:solidFill>
              </a:rPr>
              <a:t>На трупе и его одежде могут оказаться предметы, имеющие значение вещественные доказательства, например на руке потерпевшего могут быть часы, разбившиеся или остановившиеся в момент наезда и точно зафиксировавшие время ДТП. В одежде могут оказаться осколки стекла от разбитой фары или краска, в которую был выкрашен автомобиль.</a:t>
            </a:r>
            <a:endParaRPr lang="ru-RU" sz="2400" b="1" dirty="0">
              <a:solidFill>
                <a:srgbClr val="FFC000"/>
              </a:solidFill>
            </a:endParaRPr>
          </a:p>
        </p:txBody>
      </p:sp>
    </p:spTree>
    <p:extLst>
      <p:ext uri="{BB962C8B-B14F-4D97-AF65-F5344CB8AC3E}">
        <p14:creationId xmlns:p14="http://schemas.microsoft.com/office/powerpoint/2010/main" val="420187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08912" cy="3046988"/>
          </a:xfrm>
          <a:prstGeom prst="rect">
            <a:avLst/>
          </a:prstGeom>
        </p:spPr>
        <p:txBody>
          <a:bodyPr wrap="square">
            <a:spAutoFit/>
          </a:bodyPr>
          <a:lstStyle/>
          <a:p>
            <a:r>
              <a:rPr lang="ru-RU" sz="2400" b="1" dirty="0" smtClean="0">
                <a:solidFill>
                  <a:srgbClr val="FFC000"/>
                </a:solidFill>
              </a:rPr>
              <a:t>При осмотре одежды и обуви на потерпевшем описываются, что надето и в каком состоянии находятся одежда и обувь, какие повреждения, разрывы, оторванные части и загрязнения имеются на одежде, их разрывы и местоположение, что обнаружено в отдельных предметах одежды ( документы, деньги, записки, мелкие вещи и др.), имеются ли следы транспортного средства на одежде и обуви потерпевшего, </a:t>
            </a:r>
          </a:p>
          <a:p>
            <a:r>
              <a:rPr lang="ru-RU" sz="2400" b="1" dirty="0" smtClean="0">
                <a:solidFill>
                  <a:srgbClr val="FFC000"/>
                </a:solidFill>
              </a:rPr>
              <a:t>на других предметах принадлежащих ему.</a:t>
            </a:r>
            <a:endParaRPr lang="ru-RU" sz="2400" b="1" dirty="0">
              <a:solidFill>
                <a:srgbClr val="FFC000"/>
              </a:solidFill>
            </a:endParaRPr>
          </a:p>
        </p:txBody>
      </p:sp>
    </p:spTree>
    <p:extLst>
      <p:ext uri="{BB962C8B-B14F-4D97-AF65-F5344CB8AC3E}">
        <p14:creationId xmlns:p14="http://schemas.microsoft.com/office/powerpoint/2010/main" val="313981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0724" y="1582341"/>
            <a:ext cx="7992888" cy="1938992"/>
          </a:xfrm>
          <a:prstGeom prst="rect">
            <a:avLst/>
          </a:prstGeom>
        </p:spPr>
        <p:txBody>
          <a:bodyPr wrap="square">
            <a:spAutoFit/>
          </a:bodyPr>
          <a:lstStyle/>
          <a:p>
            <a:r>
              <a:rPr lang="ru-RU" sz="2400" b="1" dirty="0" smtClean="0">
                <a:solidFill>
                  <a:srgbClr val="FFC000"/>
                </a:solidFill>
              </a:rPr>
              <a:t>Наслоение грязи, пыли в виде горизонтальных следов на одежде потерпевшего свидетельствует о столкновении тела с боковой поверхностью автомобиля, </a:t>
            </a:r>
          </a:p>
          <a:p>
            <a:r>
              <a:rPr lang="ru-RU" sz="2400" b="1" dirty="0" smtClean="0">
                <a:solidFill>
                  <a:srgbClr val="FFC000"/>
                </a:solidFill>
              </a:rPr>
              <a:t>а высота расположения подобных наслоений – </a:t>
            </a:r>
          </a:p>
          <a:p>
            <a:r>
              <a:rPr lang="ru-RU" sz="2400" b="1" dirty="0" smtClean="0">
                <a:solidFill>
                  <a:srgbClr val="FFC000"/>
                </a:solidFill>
              </a:rPr>
              <a:t>о наезде грузового или легкового автомобиля.</a:t>
            </a:r>
            <a:endParaRPr lang="ru-RU" sz="2400" b="1" dirty="0">
              <a:solidFill>
                <a:srgbClr val="FFC000"/>
              </a:solidFill>
            </a:endParaRPr>
          </a:p>
        </p:txBody>
      </p:sp>
    </p:spTree>
    <p:extLst>
      <p:ext uri="{BB962C8B-B14F-4D97-AF65-F5344CB8AC3E}">
        <p14:creationId xmlns:p14="http://schemas.microsoft.com/office/powerpoint/2010/main" val="3584030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4029" y="797511"/>
            <a:ext cx="7992888" cy="2677656"/>
          </a:xfrm>
          <a:prstGeom prst="rect">
            <a:avLst/>
          </a:prstGeom>
        </p:spPr>
        <p:txBody>
          <a:bodyPr wrap="square">
            <a:spAutoFit/>
          </a:bodyPr>
          <a:lstStyle/>
          <a:p>
            <a:r>
              <a:rPr lang="ru-RU" sz="2400" b="1" dirty="0" smtClean="0">
                <a:solidFill>
                  <a:srgbClr val="FFC000"/>
                </a:solidFill>
              </a:rPr>
              <a:t>Обнаружение на подошвах обуви  следов скольжения указывает на вертикальное или близкое к нему положение тела пешехода в момент наезда. Об этом же свидетельствуют разрывы шнурков, союзок обуви. По направлению следов скольжения можно сделать вывод о взаиморасположении пешехода (спиной, боком, передней поверхностью тела) и автомобиля.</a:t>
            </a:r>
            <a:endParaRPr lang="ru-RU" sz="2400" b="1" dirty="0">
              <a:solidFill>
                <a:srgbClr val="FFC000"/>
              </a:solidFill>
            </a:endParaRPr>
          </a:p>
        </p:txBody>
      </p:sp>
    </p:spTree>
    <p:extLst>
      <p:ext uri="{BB962C8B-B14F-4D97-AF65-F5344CB8AC3E}">
        <p14:creationId xmlns:p14="http://schemas.microsoft.com/office/powerpoint/2010/main" val="1904352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8760"/>
            <a:ext cx="8208912" cy="1938992"/>
          </a:xfrm>
          <a:prstGeom prst="rect">
            <a:avLst/>
          </a:prstGeom>
        </p:spPr>
        <p:txBody>
          <a:bodyPr wrap="square">
            <a:spAutoFit/>
          </a:bodyPr>
          <a:lstStyle/>
          <a:p>
            <a:r>
              <a:rPr lang="ru-RU" sz="2400" b="1" dirty="0" smtClean="0">
                <a:solidFill>
                  <a:srgbClr val="FFC000"/>
                </a:solidFill>
              </a:rPr>
              <a:t>При ударе выступающими частями автомобиля практически всегда на одежде пострадавшего возникают разрывы, на краях которых могут быть обнаружены посторонние следы-наложения (краска, смазочные вещества и т.д.), возможно отпечатки деталей.</a:t>
            </a:r>
            <a:endParaRPr lang="ru-RU" sz="2400" b="1" dirty="0">
              <a:solidFill>
                <a:srgbClr val="FFC000"/>
              </a:solidFill>
            </a:endParaRPr>
          </a:p>
        </p:txBody>
      </p:sp>
    </p:spTree>
    <p:extLst>
      <p:ext uri="{BB962C8B-B14F-4D97-AF65-F5344CB8AC3E}">
        <p14:creationId xmlns:p14="http://schemas.microsoft.com/office/powerpoint/2010/main" val="3458172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80920" cy="1107996"/>
          </a:xfrm>
          <a:prstGeom prst="rect">
            <a:avLst/>
          </a:prstGeom>
        </p:spPr>
        <p:txBody>
          <a:bodyPr wrap="square">
            <a:spAutoFit/>
          </a:bodyPr>
          <a:lstStyle/>
          <a:p>
            <a:pPr algn="ctr"/>
            <a:r>
              <a:rPr lang="ru-RU" sz="2400" b="1" dirty="0" smtClean="0">
                <a:solidFill>
                  <a:srgbClr val="FFC000"/>
                </a:solidFill>
              </a:rPr>
              <a:t>Действия  участников  следственно-оперативной  группы  на  месте  дорожно-транспортного   происшествия.</a:t>
            </a:r>
          </a:p>
          <a:p>
            <a:endParaRPr lang="ru-RU" dirty="0"/>
          </a:p>
        </p:txBody>
      </p:sp>
      <p:sp>
        <p:nvSpPr>
          <p:cNvPr id="3" name="Прямоугольник 2"/>
          <p:cNvSpPr/>
          <p:nvPr/>
        </p:nvSpPr>
        <p:spPr>
          <a:xfrm>
            <a:off x="390422" y="1582341"/>
            <a:ext cx="8136904" cy="1938992"/>
          </a:xfrm>
          <a:prstGeom prst="rect">
            <a:avLst/>
          </a:prstGeom>
        </p:spPr>
        <p:txBody>
          <a:bodyPr wrap="square">
            <a:spAutoFit/>
          </a:bodyPr>
          <a:lstStyle/>
          <a:p>
            <a:r>
              <a:rPr lang="ru-RU" sz="2400" b="1" dirty="0" smtClean="0">
                <a:solidFill>
                  <a:srgbClr val="FFC000"/>
                </a:solidFill>
              </a:rPr>
              <a:t> По  прибытии  на  место  ДТП  следователь  до  начала  осмотра  должен  лично   и  с  помощью  сотрудников   полиции  установить  очевидцев  преступления  и  опросить  их  как  можно  подробнее  о  приметах  скрывшегося  водителя  и  транспортного  средства.</a:t>
            </a:r>
            <a:endParaRPr lang="ru-RU" sz="2400" b="1" dirty="0">
              <a:solidFill>
                <a:srgbClr val="FFC000"/>
              </a:solidFill>
            </a:endParaRPr>
          </a:p>
        </p:txBody>
      </p:sp>
    </p:spTree>
    <p:extLst>
      <p:ext uri="{BB962C8B-B14F-4D97-AF65-F5344CB8AC3E}">
        <p14:creationId xmlns:p14="http://schemas.microsoft.com/office/powerpoint/2010/main" val="1305953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208912" cy="2677656"/>
          </a:xfrm>
          <a:prstGeom prst="rect">
            <a:avLst/>
          </a:prstGeom>
        </p:spPr>
        <p:txBody>
          <a:bodyPr wrap="square">
            <a:spAutoFit/>
          </a:bodyPr>
          <a:lstStyle/>
          <a:p>
            <a:r>
              <a:rPr lang="ru-RU" sz="2400" b="1" dirty="0" smtClean="0">
                <a:solidFill>
                  <a:srgbClr val="FFC000"/>
                </a:solidFill>
              </a:rPr>
              <a:t>Обнаруженные на месте происшествия осколки фар, отделившиеся части от автомобилей, следы крови, одежда потерпевшего должны быть описаны в протоколах осмотра, по возможности сфотографированы, изъяты с места происшествия, упакованы и приобщены в качестве вещественных доказательств в соответствии с  требованиями УПК РФ.</a:t>
            </a:r>
            <a:endParaRPr lang="ru-RU" sz="2400" b="1" dirty="0">
              <a:solidFill>
                <a:srgbClr val="FFC000"/>
              </a:solidFill>
            </a:endParaRPr>
          </a:p>
        </p:txBody>
      </p:sp>
    </p:spTree>
    <p:extLst>
      <p:ext uri="{BB962C8B-B14F-4D97-AF65-F5344CB8AC3E}">
        <p14:creationId xmlns:p14="http://schemas.microsoft.com/office/powerpoint/2010/main" val="1944867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332656"/>
            <a:ext cx="4592924" cy="461665"/>
          </a:xfrm>
          <a:prstGeom prst="rect">
            <a:avLst/>
          </a:prstGeom>
        </p:spPr>
        <p:txBody>
          <a:bodyPr wrap="none">
            <a:spAutoFit/>
          </a:bodyPr>
          <a:lstStyle/>
          <a:p>
            <a:r>
              <a:rPr lang="ru-RU" sz="2400" b="1" dirty="0" smtClean="0">
                <a:solidFill>
                  <a:srgbClr val="FFC000"/>
                </a:solidFill>
              </a:rPr>
              <a:t>Особенности допроса свидетелей.</a:t>
            </a:r>
            <a:endParaRPr lang="ru-RU" sz="2400" b="1" dirty="0">
              <a:solidFill>
                <a:srgbClr val="FFC000"/>
              </a:solidFill>
            </a:endParaRPr>
          </a:p>
        </p:txBody>
      </p:sp>
      <p:sp>
        <p:nvSpPr>
          <p:cNvPr id="3" name="Прямоугольник 2"/>
          <p:cNvSpPr/>
          <p:nvPr/>
        </p:nvSpPr>
        <p:spPr>
          <a:xfrm>
            <a:off x="384595" y="1268760"/>
            <a:ext cx="8352928" cy="3046988"/>
          </a:xfrm>
          <a:prstGeom prst="rect">
            <a:avLst/>
          </a:prstGeom>
        </p:spPr>
        <p:txBody>
          <a:bodyPr wrap="square">
            <a:spAutoFit/>
          </a:bodyPr>
          <a:lstStyle/>
          <a:p>
            <a:r>
              <a:rPr lang="ru-RU" sz="2400" b="1" dirty="0" smtClean="0">
                <a:solidFill>
                  <a:srgbClr val="FFC000"/>
                </a:solidFill>
              </a:rPr>
              <a:t>В ходе допросов свидетелей следует выяснить: </a:t>
            </a:r>
          </a:p>
          <a:p>
            <a:pPr marL="342900" indent="-342900">
              <a:buFontTx/>
              <a:buChar char="-"/>
            </a:pPr>
            <a:r>
              <a:rPr lang="ru-RU" sz="2400" b="1" dirty="0" smtClean="0">
                <a:solidFill>
                  <a:srgbClr val="FFC000"/>
                </a:solidFill>
              </a:rPr>
              <a:t>как и при каких обстоятельствах наблюдали ДТП; </a:t>
            </a:r>
          </a:p>
          <a:p>
            <a:pPr marL="342900" indent="-342900">
              <a:buFontTx/>
              <a:buChar char="-"/>
            </a:pPr>
            <a:r>
              <a:rPr lang="ru-RU" sz="2400" b="1" dirty="0" smtClean="0">
                <a:solidFill>
                  <a:srgbClr val="FFC000"/>
                </a:solidFill>
              </a:rPr>
              <a:t>каково было поведение и состояние потерпевшего; </a:t>
            </a:r>
          </a:p>
          <a:p>
            <a:pPr marL="342900" indent="-342900">
              <a:buFontTx/>
              <a:buChar char="-"/>
            </a:pPr>
            <a:r>
              <a:rPr lang="ru-RU" sz="2400" b="1" dirty="0" smtClean="0">
                <a:solidFill>
                  <a:srgbClr val="FFC000"/>
                </a:solidFill>
              </a:rPr>
              <a:t>каковы были действия водителя и характер движения управляемого им транспортного средства; </a:t>
            </a:r>
          </a:p>
          <a:p>
            <a:pPr marL="342900" indent="-342900">
              <a:buFontTx/>
              <a:buChar char="-"/>
            </a:pPr>
            <a:r>
              <a:rPr lang="ru-RU" sz="2400" b="1" dirty="0" smtClean="0">
                <a:solidFill>
                  <a:srgbClr val="FFC000"/>
                </a:solidFill>
              </a:rPr>
              <a:t>какой была фактическая обстановка в момент происшествия: расположение ТС в момент аварии, направление и характер движения, условия видимости.</a:t>
            </a:r>
            <a:endParaRPr lang="ru-RU" sz="2400" b="1" dirty="0">
              <a:solidFill>
                <a:srgbClr val="FFC000"/>
              </a:solidFill>
            </a:endParaRPr>
          </a:p>
        </p:txBody>
      </p:sp>
    </p:spTree>
    <p:extLst>
      <p:ext uri="{BB962C8B-B14F-4D97-AF65-F5344CB8AC3E}">
        <p14:creationId xmlns:p14="http://schemas.microsoft.com/office/powerpoint/2010/main" val="1300567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280920" cy="3785652"/>
          </a:xfrm>
          <a:prstGeom prst="rect">
            <a:avLst/>
          </a:prstGeom>
        </p:spPr>
        <p:txBody>
          <a:bodyPr wrap="square">
            <a:spAutoFit/>
          </a:bodyPr>
          <a:lstStyle/>
          <a:p>
            <a:r>
              <a:rPr lang="ru-RU" sz="2400" b="1" dirty="0" smtClean="0">
                <a:solidFill>
                  <a:srgbClr val="FFC000"/>
                </a:solidFill>
              </a:rPr>
              <a:t>Следователь должен понимать, что свидетели не подготовлены к восприятию про-</a:t>
            </a:r>
            <a:r>
              <a:rPr lang="ru-RU" sz="2400" b="1" dirty="0" err="1" smtClean="0">
                <a:solidFill>
                  <a:srgbClr val="FFC000"/>
                </a:solidFill>
              </a:rPr>
              <a:t>исшествия</a:t>
            </a:r>
            <a:r>
              <a:rPr lang="ru-RU" sz="2400" b="1" dirty="0" smtClean="0">
                <a:solidFill>
                  <a:srgbClr val="FFC000"/>
                </a:solidFill>
              </a:rPr>
              <a:t>, оно для них неожиданно, редко кто может воспроизвести всю его картину, они чаще вспоминают лишь отдельные моменты. В ходе допроса свидетеля-очевидца следователь должен выяснить, где в тот находился в момент происшествия, чем занимался, что привлекло его внимание к происшествию. С этой целью желательно дать возможность свидетелю нарисовать план происшествия и указать в нем, где он находился. Это поможет следователю проверить и оценить правильность показаний.</a:t>
            </a:r>
            <a:endParaRPr lang="ru-RU" sz="2400" b="1" dirty="0">
              <a:solidFill>
                <a:srgbClr val="FFC000"/>
              </a:solidFill>
            </a:endParaRPr>
          </a:p>
        </p:txBody>
      </p:sp>
    </p:spTree>
    <p:extLst>
      <p:ext uri="{BB962C8B-B14F-4D97-AF65-F5344CB8AC3E}">
        <p14:creationId xmlns:p14="http://schemas.microsoft.com/office/powerpoint/2010/main" val="2674103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80728"/>
            <a:ext cx="8352928" cy="1938992"/>
          </a:xfrm>
          <a:prstGeom prst="rect">
            <a:avLst/>
          </a:prstGeom>
        </p:spPr>
        <p:txBody>
          <a:bodyPr wrap="square">
            <a:spAutoFit/>
          </a:bodyPr>
          <a:lstStyle/>
          <a:p>
            <a:r>
              <a:rPr lang="ru-RU" sz="2400" b="1" dirty="0" smtClean="0">
                <a:solidFill>
                  <a:srgbClr val="FFC000"/>
                </a:solidFill>
              </a:rPr>
              <a:t>Перед допросом следователю целесообразно спланировать его тактику: определить последовательность вопросов; учитывать, заинтересован ли свидетель в исходе дела (родственник, знакомый или приятель потерпевшего); является ли очевидец сам водителем и каковы его знания ПДД.</a:t>
            </a:r>
            <a:endParaRPr lang="ru-RU" sz="2400" b="1" dirty="0">
              <a:solidFill>
                <a:srgbClr val="FFC000"/>
              </a:solidFill>
            </a:endParaRPr>
          </a:p>
        </p:txBody>
      </p:sp>
    </p:spTree>
    <p:extLst>
      <p:ext uri="{BB962C8B-B14F-4D97-AF65-F5344CB8AC3E}">
        <p14:creationId xmlns:p14="http://schemas.microsoft.com/office/powerpoint/2010/main" val="3742691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1415" y="476672"/>
            <a:ext cx="8424936" cy="4893647"/>
          </a:xfrm>
          <a:prstGeom prst="rect">
            <a:avLst/>
          </a:prstGeom>
        </p:spPr>
        <p:txBody>
          <a:bodyPr wrap="square">
            <a:spAutoFit/>
          </a:bodyPr>
          <a:lstStyle/>
          <a:p>
            <a:r>
              <a:rPr lang="ru-RU" sz="2400" b="1" dirty="0" smtClean="0">
                <a:solidFill>
                  <a:srgbClr val="FFC000"/>
                </a:solidFill>
              </a:rPr>
              <a:t>Быстротечность восприятия очевидцами обстоятельств ДТП обязывает следователя к возможно более быстрому после происшествия допросу свидетелей. Известно, что свидетели быстротечных событий восполняют пробелы своего восприятия образами, сложившимися в памяти от рассказов других лиц об этом происшествии. </a:t>
            </a:r>
          </a:p>
          <a:p>
            <a:r>
              <a:rPr lang="ru-RU" sz="2400" b="1" dirty="0" smtClean="0">
                <a:solidFill>
                  <a:srgbClr val="FFC000"/>
                </a:solidFill>
              </a:rPr>
              <a:t>С течением времени в сознании очевидца сливаются собственные восприятия с позднейшими наслоениями по слухам, и он уже не в состоянии различить, что он видит сам, и что слышал от других. Чем скорее допросить такого свидетеля, тем больше шансов на то, что следователю удастся отделить собственные наблюдения очевидца от сведений, ставших ему известными по слухам.</a:t>
            </a:r>
            <a:endParaRPr lang="ru-RU" sz="2400" b="1" dirty="0">
              <a:solidFill>
                <a:srgbClr val="FFC000"/>
              </a:solidFill>
            </a:endParaRPr>
          </a:p>
        </p:txBody>
      </p:sp>
    </p:spTree>
    <p:extLst>
      <p:ext uri="{BB962C8B-B14F-4D97-AF65-F5344CB8AC3E}">
        <p14:creationId xmlns:p14="http://schemas.microsoft.com/office/powerpoint/2010/main" val="3832395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80728"/>
            <a:ext cx="8424936" cy="3046988"/>
          </a:xfrm>
          <a:prstGeom prst="rect">
            <a:avLst/>
          </a:prstGeom>
        </p:spPr>
        <p:txBody>
          <a:bodyPr wrap="square">
            <a:spAutoFit/>
          </a:bodyPr>
          <a:lstStyle/>
          <a:p>
            <a:r>
              <a:rPr lang="ru-RU" sz="2400" b="1" dirty="0" smtClean="0">
                <a:solidFill>
                  <a:srgbClr val="FFC000"/>
                </a:solidFill>
              </a:rPr>
              <a:t>Это обязывает следователя весьма тщательно проверять показания  свидетелей. Иногда такая проверка возможна при сопоставлении свидетельских показаний с другими доказательствами, например с результатами осмотра места происшествия и документами.</a:t>
            </a:r>
          </a:p>
          <a:p>
            <a:r>
              <a:rPr lang="ru-RU" sz="2400" b="1" dirty="0" smtClean="0">
                <a:solidFill>
                  <a:srgbClr val="FFC000"/>
                </a:solidFill>
              </a:rPr>
              <a:t>Наиболее ценные показания по делам данной категории могут дать очевидцы, которые по своей профессии связаны с автотранспортом.</a:t>
            </a:r>
            <a:endParaRPr lang="ru-RU" sz="2400" b="1" dirty="0">
              <a:solidFill>
                <a:srgbClr val="FFC000"/>
              </a:solidFill>
            </a:endParaRPr>
          </a:p>
        </p:txBody>
      </p:sp>
    </p:spTree>
    <p:extLst>
      <p:ext uri="{BB962C8B-B14F-4D97-AF65-F5344CB8AC3E}">
        <p14:creationId xmlns:p14="http://schemas.microsoft.com/office/powerpoint/2010/main" val="4096031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404664"/>
            <a:ext cx="4903907" cy="461665"/>
          </a:xfrm>
          <a:prstGeom prst="rect">
            <a:avLst/>
          </a:prstGeom>
        </p:spPr>
        <p:txBody>
          <a:bodyPr wrap="none">
            <a:spAutoFit/>
          </a:bodyPr>
          <a:lstStyle/>
          <a:p>
            <a:r>
              <a:rPr lang="ru-RU" sz="2400" b="1" dirty="0" smtClean="0">
                <a:solidFill>
                  <a:srgbClr val="FFC000"/>
                </a:solidFill>
              </a:rPr>
              <a:t>Особенности допроса потерпевшего.</a:t>
            </a:r>
            <a:endParaRPr lang="ru-RU" sz="2400" b="1" dirty="0">
              <a:solidFill>
                <a:srgbClr val="FFC000"/>
              </a:solidFill>
            </a:endParaRPr>
          </a:p>
        </p:txBody>
      </p:sp>
      <p:sp>
        <p:nvSpPr>
          <p:cNvPr id="3" name="Прямоугольник 2"/>
          <p:cNvSpPr/>
          <p:nvPr/>
        </p:nvSpPr>
        <p:spPr>
          <a:xfrm>
            <a:off x="312765" y="980728"/>
            <a:ext cx="8424936" cy="3046988"/>
          </a:xfrm>
          <a:prstGeom prst="rect">
            <a:avLst/>
          </a:prstGeom>
        </p:spPr>
        <p:txBody>
          <a:bodyPr wrap="square">
            <a:spAutoFit/>
          </a:bodyPr>
          <a:lstStyle/>
          <a:p>
            <a:r>
              <a:rPr lang="ru-RU" sz="2400" b="1" dirty="0" smtClean="0">
                <a:solidFill>
                  <a:srgbClr val="FFC000"/>
                </a:solidFill>
              </a:rPr>
              <a:t>Следует иметь ввиду, что показания потерпевших только в редких случаях могут полностью воспроизвести обстоятельства наезда или столкновения. Впечатление о случившегося с ним обычно целиком поглощает все предшествовавшие впечатления пострадавшего. Поэтому нередко встречаются показания потерпевших о том, что автотранспортное происшествие явилось для них полной неожиданностью, и они не знают откуда взялась машина, совершившая наезд. </a:t>
            </a:r>
            <a:endParaRPr lang="ru-RU" sz="2400" b="1" dirty="0">
              <a:solidFill>
                <a:srgbClr val="FFC000"/>
              </a:solidFill>
            </a:endParaRPr>
          </a:p>
        </p:txBody>
      </p:sp>
      <p:sp>
        <p:nvSpPr>
          <p:cNvPr id="4" name="Прямоугольник 3"/>
          <p:cNvSpPr/>
          <p:nvPr/>
        </p:nvSpPr>
        <p:spPr>
          <a:xfrm>
            <a:off x="395537" y="4077072"/>
            <a:ext cx="8342164" cy="1938992"/>
          </a:xfrm>
          <a:prstGeom prst="rect">
            <a:avLst/>
          </a:prstGeom>
        </p:spPr>
        <p:txBody>
          <a:bodyPr wrap="square">
            <a:spAutoFit/>
          </a:bodyPr>
          <a:lstStyle/>
          <a:p>
            <a:r>
              <a:rPr lang="ru-RU" sz="2400" b="1" dirty="0" smtClean="0">
                <a:solidFill>
                  <a:srgbClr val="FFC000"/>
                </a:solidFill>
              </a:rPr>
              <a:t>Они могут воспроизвести ряд существенных деталей, важных для уяснения обстоятельств происшествия: сообщить, с какой стороны улицы и на какую он переходил; где произошел наезд;  назвать известных ему лиц, являющихся очевидцами происшествия, и т.п.</a:t>
            </a:r>
            <a:endParaRPr lang="ru-RU" sz="2400" b="1" dirty="0">
              <a:solidFill>
                <a:srgbClr val="FFC000"/>
              </a:solidFill>
            </a:endParaRPr>
          </a:p>
        </p:txBody>
      </p:sp>
    </p:spTree>
    <p:extLst>
      <p:ext uri="{BB962C8B-B14F-4D97-AF65-F5344CB8AC3E}">
        <p14:creationId xmlns:p14="http://schemas.microsoft.com/office/powerpoint/2010/main" val="1611162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332656"/>
            <a:ext cx="4559261" cy="461665"/>
          </a:xfrm>
          <a:prstGeom prst="rect">
            <a:avLst/>
          </a:prstGeom>
        </p:spPr>
        <p:txBody>
          <a:bodyPr wrap="none">
            <a:spAutoFit/>
          </a:bodyPr>
          <a:lstStyle/>
          <a:p>
            <a:r>
              <a:rPr lang="ru-RU" sz="2400" b="1" dirty="0" smtClean="0">
                <a:solidFill>
                  <a:srgbClr val="FFC000"/>
                </a:solidFill>
              </a:rPr>
              <a:t>Судебно-медицинская экспертиза.</a:t>
            </a:r>
            <a:endParaRPr lang="ru-RU" sz="2400" b="1" dirty="0">
              <a:solidFill>
                <a:srgbClr val="FFC000"/>
              </a:solidFill>
            </a:endParaRPr>
          </a:p>
        </p:txBody>
      </p:sp>
      <p:sp>
        <p:nvSpPr>
          <p:cNvPr id="3" name="Прямоугольник 2"/>
          <p:cNvSpPr/>
          <p:nvPr/>
        </p:nvSpPr>
        <p:spPr>
          <a:xfrm>
            <a:off x="357064" y="1052736"/>
            <a:ext cx="8424936" cy="5324535"/>
          </a:xfrm>
          <a:prstGeom prst="rect">
            <a:avLst/>
          </a:prstGeom>
        </p:spPr>
        <p:txBody>
          <a:bodyPr wrap="square">
            <a:spAutoFit/>
          </a:bodyPr>
          <a:lstStyle/>
          <a:p>
            <a:r>
              <a:rPr lang="ru-RU" sz="2000" b="1" dirty="0" smtClean="0">
                <a:solidFill>
                  <a:srgbClr val="FFC000"/>
                </a:solidFill>
              </a:rPr>
              <a:t>В случаях </a:t>
            </a:r>
            <a:r>
              <a:rPr lang="ru-RU" sz="2000" b="1" dirty="0" err="1" smtClean="0">
                <a:solidFill>
                  <a:srgbClr val="FFC000"/>
                </a:solidFill>
              </a:rPr>
              <a:t>автотравмы</a:t>
            </a:r>
            <a:r>
              <a:rPr lang="ru-RU" sz="2000" b="1" dirty="0" smtClean="0">
                <a:solidFill>
                  <a:srgbClr val="FFC000"/>
                </a:solidFill>
              </a:rPr>
              <a:t>, независимо от того, известны ли все обстоятельства или нет, следователь в отношении живого лица или погибшего с помощью судмедэкспертизы должен разрешить следующие вопросы: </a:t>
            </a:r>
          </a:p>
          <a:p>
            <a:pPr marL="342900" indent="-342900">
              <a:buFontTx/>
              <a:buChar char="-"/>
            </a:pPr>
            <a:r>
              <a:rPr lang="ru-RU" sz="2000" b="1" dirty="0" smtClean="0">
                <a:solidFill>
                  <a:srgbClr val="FFC000"/>
                </a:solidFill>
              </a:rPr>
              <a:t>локализация, характер имеющихся на теле следов и повреждений, их давность; </a:t>
            </a:r>
          </a:p>
          <a:p>
            <a:pPr marL="342900" indent="-342900">
              <a:buFontTx/>
              <a:buChar char="-"/>
            </a:pPr>
            <a:r>
              <a:rPr lang="ru-RU" sz="2000" b="1" dirty="0" smtClean="0">
                <a:solidFill>
                  <a:srgbClr val="FFC000"/>
                </a:solidFill>
              </a:rPr>
              <a:t>прижизненно или посмертно они причинены; </a:t>
            </a:r>
          </a:p>
          <a:p>
            <a:pPr marL="342900" indent="-342900">
              <a:buFontTx/>
              <a:buChar char="-"/>
            </a:pPr>
            <a:r>
              <a:rPr lang="ru-RU" sz="2000" b="1" dirty="0" smtClean="0">
                <a:solidFill>
                  <a:srgbClr val="FFC000"/>
                </a:solidFill>
              </a:rPr>
              <a:t>одновременно или в разное время  возникли повреждения, последовательность их причинения; </a:t>
            </a:r>
          </a:p>
          <a:p>
            <a:pPr marL="342900" indent="-342900">
              <a:buFontTx/>
              <a:buChar char="-"/>
            </a:pPr>
            <a:r>
              <a:rPr lang="ru-RU" sz="2000" b="1" dirty="0" smtClean="0">
                <a:solidFill>
                  <a:srgbClr val="FFC000"/>
                </a:solidFill>
              </a:rPr>
              <a:t>механизм образования повреждений; место первичного контакта с ТС, области повторных контактов, фазы образования повреждений при перемещении тела; </a:t>
            </a:r>
          </a:p>
          <a:p>
            <a:pPr marL="342900" indent="-342900">
              <a:buFontTx/>
              <a:buChar char="-"/>
            </a:pPr>
            <a:r>
              <a:rPr lang="ru-RU" sz="2000" b="1" dirty="0" smtClean="0">
                <a:solidFill>
                  <a:srgbClr val="FFC000"/>
                </a:solidFill>
              </a:rPr>
              <a:t>в каком положении (вертикальном, горизонтальном) и какой стороной тела был обращен потерпевший в момент первоначального контакта с ТС; причина смерти; степень тяжести вреда здоровью; нет ли морфологических изменений со стороны внутренних органов, указывающих на наличие у погибшего заболеваний; наличие и степень алкогольного опьянения. </a:t>
            </a:r>
            <a:endParaRPr lang="ru-RU" sz="2000" b="1" dirty="0">
              <a:solidFill>
                <a:srgbClr val="FFC000"/>
              </a:solidFill>
            </a:endParaRPr>
          </a:p>
        </p:txBody>
      </p:sp>
    </p:spTree>
    <p:extLst>
      <p:ext uri="{BB962C8B-B14F-4D97-AF65-F5344CB8AC3E}">
        <p14:creationId xmlns:p14="http://schemas.microsoft.com/office/powerpoint/2010/main" val="947089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5776" y="260648"/>
            <a:ext cx="3958135" cy="461665"/>
          </a:xfrm>
          <a:prstGeom prst="rect">
            <a:avLst/>
          </a:prstGeom>
        </p:spPr>
        <p:txBody>
          <a:bodyPr wrap="none">
            <a:spAutoFit/>
          </a:bodyPr>
          <a:lstStyle/>
          <a:p>
            <a:r>
              <a:rPr lang="ru-RU" sz="2400" b="1" dirty="0" err="1" smtClean="0">
                <a:solidFill>
                  <a:srgbClr val="FFC000"/>
                </a:solidFill>
              </a:rPr>
              <a:t>Трасологическая</a:t>
            </a:r>
            <a:r>
              <a:rPr lang="ru-RU" sz="2400" b="1" dirty="0" smtClean="0">
                <a:solidFill>
                  <a:srgbClr val="FFC000"/>
                </a:solidFill>
              </a:rPr>
              <a:t>  экспертиза.</a:t>
            </a:r>
            <a:endParaRPr lang="ru-RU" sz="2400" b="1" dirty="0">
              <a:solidFill>
                <a:srgbClr val="FFC000"/>
              </a:solidFill>
            </a:endParaRPr>
          </a:p>
        </p:txBody>
      </p:sp>
      <p:sp>
        <p:nvSpPr>
          <p:cNvPr id="4" name="Прямоугольник 3"/>
          <p:cNvSpPr/>
          <p:nvPr/>
        </p:nvSpPr>
        <p:spPr>
          <a:xfrm>
            <a:off x="323528" y="980728"/>
            <a:ext cx="8352928" cy="4154984"/>
          </a:xfrm>
          <a:prstGeom prst="rect">
            <a:avLst/>
          </a:prstGeom>
        </p:spPr>
        <p:txBody>
          <a:bodyPr wrap="square">
            <a:spAutoFit/>
          </a:bodyPr>
          <a:lstStyle/>
          <a:p>
            <a:r>
              <a:rPr lang="ru-RU" sz="2400" b="1" dirty="0" smtClean="0">
                <a:solidFill>
                  <a:srgbClr val="FFC000"/>
                </a:solidFill>
              </a:rPr>
              <a:t>При  расследовании  уголовных  дел  о ДТП  </a:t>
            </a:r>
            <a:r>
              <a:rPr lang="ru-RU" sz="2400" b="1" dirty="0" err="1" smtClean="0">
                <a:solidFill>
                  <a:srgbClr val="FFC000"/>
                </a:solidFill>
              </a:rPr>
              <a:t>трасологическая</a:t>
            </a:r>
            <a:r>
              <a:rPr lang="ru-RU" sz="2400" b="1" dirty="0" smtClean="0">
                <a:solidFill>
                  <a:srgbClr val="FFC000"/>
                </a:solidFill>
              </a:rPr>
              <a:t>  экспертиза   назначается  с  целью  идентификации  конкретного  ТС  по  его  следам, оставленным  на  месте  про-</a:t>
            </a:r>
            <a:r>
              <a:rPr lang="ru-RU" sz="2400" b="1" dirty="0" err="1" smtClean="0">
                <a:solidFill>
                  <a:srgbClr val="FFC000"/>
                </a:solidFill>
              </a:rPr>
              <a:t>исшествия</a:t>
            </a:r>
            <a:r>
              <a:rPr lang="ru-RU" sz="2400" b="1" dirty="0" smtClean="0">
                <a:solidFill>
                  <a:srgbClr val="FFC000"/>
                </a:solidFill>
              </a:rPr>
              <a:t>. Однако  следует   иметь  в  виду, что  если  ходовая  </a:t>
            </a:r>
            <a:r>
              <a:rPr lang="ru-RU" sz="2400" b="1" dirty="0" err="1" smtClean="0">
                <a:solidFill>
                  <a:srgbClr val="FFC000"/>
                </a:solidFill>
              </a:rPr>
              <a:t>следообразующая</a:t>
            </a:r>
            <a:r>
              <a:rPr lang="ru-RU" sz="2400" b="1" dirty="0" smtClean="0">
                <a:solidFill>
                  <a:srgbClr val="FFC000"/>
                </a:solidFill>
              </a:rPr>
              <a:t>  часть  транспортного  средства  съемная, то  устанавливается   эта  часть, а  не  транспортное  средство. Например, эксперт  может  установить, что  след  оставлен  шиной, обнаруженной  на  определенном  автомобиле. Однако  это  не  значит, что  след  остался  в  результате  движения  данного  автомобиля, так  как  шину  после  оставленного  следа  могли  переставить  на  другую  автомашину.</a:t>
            </a:r>
            <a:endParaRPr lang="ru-RU" sz="2400" b="1" dirty="0">
              <a:solidFill>
                <a:srgbClr val="FFC000"/>
              </a:solidFill>
            </a:endParaRPr>
          </a:p>
        </p:txBody>
      </p:sp>
    </p:spTree>
    <p:extLst>
      <p:ext uri="{BB962C8B-B14F-4D97-AF65-F5344CB8AC3E}">
        <p14:creationId xmlns:p14="http://schemas.microsoft.com/office/powerpoint/2010/main" val="889813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9145" y="260648"/>
            <a:ext cx="7992888" cy="1938992"/>
          </a:xfrm>
          <a:prstGeom prst="rect">
            <a:avLst/>
          </a:prstGeom>
        </p:spPr>
        <p:txBody>
          <a:bodyPr wrap="square">
            <a:spAutoFit/>
          </a:bodyPr>
          <a:lstStyle/>
          <a:p>
            <a:r>
              <a:rPr lang="ru-RU" sz="2400" b="1" dirty="0" err="1" smtClean="0">
                <a:solidFill>
                  <a:srgbClr val="FFC000"/>
                </a:solidFill>
              </a:rPr>
              <a:t>Трасологическая</a:t>
            </a:r>
            <a:r>
              <a:rPr lang="ru-RU" sz="2400" b="1" dirty="0" smtClean="0">
                <a:solidFill>
                  <a:srgbClr val="FFC000"/>
                </a:solidFill>
              </a:rPr>
              <a:t>  экспертиза    по  делам  о  ДТП  может  быть  назначена  для   определения  возможных   повреждений   шин  ТС  с  целью  его  установления  и  для  разрешения  других   вопросов, возникающих  в  ходе  предварительного  следствия.</a:t>
            </a:r>
            <a:endParaRPr lang="ru-RU" sz="2400" b="1" dirty="0">
              <a:solidFill>
                <a:srgbClr val="FFC000"/>
              </a:solidFill>
            </a:endParaRPr>
          </a:p>
        </p:txBody>
      </p:sp>
      <p:sp>
        <p:nvSpPr>
          <p:cNvPr id="3" name="Прямоугольник 2"/>
          <p:cNvSpPr/>
          <p:nvPr/>
        </p:nvSpPr>
        <p:spPr>
          <a:xfrm>
            <a:off x="555149" y="2708920"/>
            <a:ext cx="8147311" cy="2677656"/>
          </a:xfrm>
          <a:prstGeom prst="rect">
            <a:avLst/>
          </a:prstGeom>
        </p:spPr>
        <p:txBody>
          <a:bodyPr wrap="square">
            <a:spAutoFit/>
          </a:bodyPr>
          <a:lstStyle/>
          <a:p>
            <a:r>
              <a:rPr lang="ru-RU" sz="2400" b="1" dirty="0" smtClean="0">
                <a:solidFill>
                  <a:srgbClr val="FFC000"/>
                </a:solidFill>
              </a:rPr>
              <a:t>Для  идентификации  ТС  или  его  </a:t>
            </a:r>
            <a:r>
              <a:rPr lang="ru-RU" sz="2400" b="1" dirty="0" err="1" smtClean="0">
                <a:solidFill>
                  <a:srgbClr val="FFC000"/>
                </a:solidFill>
              </a:rPr>
              <a:t>следообразующей</a:t>
            </a:r>
            <a:r>
              <a:rPr lang="ru-RU" sz="2400" b="1" dirty="0" smtClean="0">
                <a:solidFill>
                  <a:srgbClr val="FFC000"/>
                </a:solidFill>
              </a:rPr>
              <a:t>  части  эксперту  направляются: слепки  объемных  следов   ТС, изготовленные  из  гипса  или  специальных  полимерных  масс; масштабные  фотоснимки  тех  участков  обнаруженных следов, которые  могут  иметь  характерные  особенности  (отпечатки  трещин, заплат, потертостей  шины  и  т.п.); одежду   потерпевшего, если  на  ней  остались  следы  шин.</a:t>
            </a:r>
            <a:endParaRPr lang="ru-RU" sz="2400" b="1" dirty="0">
              <a:solidFill>
                <a:srgbClr val="FFC000"/>
              </a:solidFill>
            </a:endParaRPr>
          </a:p>
        </p:txBody>
      </p:sp>
    </p:spTree>
    <p:extLst>
      <p:ext uri="{BB962C8B-B14F-4D97-AF65-F5344CB8AC3E}">
        <p14:creationId xmlns:p14="http://schemas.microsoft.com/office/powerpoint/2010/main" val="535441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3298" y="404664"/>
            <a:ext cx="8208912" cy="5262979"/>
          </a:xfrm>
          <a:prstGeom prst="rect">
            <a:avLst/>
          </a:prstGeom>
        </p:spPr>
        <p:txBody>
          <a:bodyPr wrap="square">
            <a:spAutoFit/>
          </a:bodyPr>
          <a:lstStyle/>
          <a:p>
            <a:r>
              <a:rPr lang="ru-RU" sz="2400" b="1" dirty="0" smtClean="0">
                <a:solidFill>
                  <a:srgbClr val="FFC000"/>
                </a:solidFill>
              </a:rPr>
              <a:t> Сотрудники  уголовного  розыска  по  поручению  следователя  устанавливают  и  опрашивают  очевидцев  ДТП  с  целью  получения  сведений  о  характерных  приметах  транспортного  средства  (номерных  знаков)  и  имеющихся  на  нем  повреждений, о  направлении   движения  транспортного   средства  и  других  сведений, необходимых   для  розыска  укрывшегося  водителя  и  транспортного  средства. Совместно  с  сотрудниками   ГИБДД  проверяют  гаражи, платные   и   индивидуальные  стоянки  с  целью  выявления  транспортного  средства  с   повреждениями, которые  могли  образоваться   в  связи  с  участием  данного  транспортного  средства    в  ДТП, участвуют  в  преследовании  и  задержании  скрывшегося  водителя  и  транспортного  средства.</a:t>
            </a:r>
            <a:endParaRPr lang="ru-RU" sz="2400" b="1" dirty="0">
              <a:solidFill>
                <a:srgbClr val="FFC000"/>
              </a:solidFill>
            </a:endParaRPr>
          </a:p>
        </p:txBody>
      </p:sp>
    </p:spTree>
    <p:extLst>
      <p:ext uri="{BB962C8B-B14F-4D97-AF65-F5344CB8AC3E}">
        <p14:creationId xmlns:p14="http://schemas.microsoft.com/office/powerpoint/2010/main" val="708648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136904" cy="1569660"/>
          </a:xfrm>
          <a:prstGeom prst="rect">
            <a:avLst/>
          </a:prstGeom>
        </p:spPr>
        <p:txBody>
          <a:bodyPr wrap="square">
            <a:spAutoFit/>
          </a:bodyPr>
          <a:lstStyle/>
          <a:p>
            <a:r>
              <a:rPr lang="ru-RU" sz="2400" b="1" dirty="0" smtClean="0">
                <a:solidFill>
                  <a:srgbClr val="FFC000"/>
                </a:solidFill>
              </a:rPr>
              <a:t>В  случае  необходимости  эксперту  направляются   также  ориентирующие, обзорные, узловые    и  детальные  фотоснимки  снимки, запечатлевшие  общую  обстановку  ДТП.</a:t>
            </a:r>
            <a:endParaRPr lang="ru-RU" sz="2400" b="1" dirty="0">
              <a:solidFill>
                <a:srgbClr val="FFC000"/>
              </a:solidFill>
            </a:endParaRPr>
          </a:p>
        </p:txBody>
      </p:sp>
      <p:sp>
        <p:nvSpPr>
          <p:cNvPr id="3" name="Прямоугольник 2"/>
          <p:cNvSpPr/>
          <p:nvPr/>
        </p:nvSpPr>
        <p:spPr>
          <a:xfrm>
            <a:off x="539552" y="2924944"/>
            <a:ext cx="8136904" cy="3046988"/>
          </a:xfrm>
          <a:prstGeom prst="rect">
            <a:avLst/>
          </a:prstGeom>
        </p:spPr>
        <p:txBody>
          <a:bodyPr wrap="square">
            <a:spAutoFit/>
          </a:bodyPr>
          <a:lstStyle/>
          <a:p>
            <a:r>
              <a:rPr lang="ru-RU" sz="2400" b="1" dirty="0" smtClean="0">
                <a:solidFill>
                  <a:srgbClr val="FFC000"/>
                </a:solidFill>
              </a:rPr>
              <a:t>В  качестве  сравнительных  образцов  представляются  либо  шины  (колеса)  ТС, либо  масштабные    фотоснимки  </a:t>
            </a:r>
            <a:r>
              <a:rPr lang="ru-RU" sz="2400" b="1" dirty="0" err="1" smtClean="0">
                <a:solidFill>
                  <a:srgbClr val="FFC000"/>
                </a:solidFill>
              </a:rPr>
              <a:t>следообразующей</a:t>
            </a:r>
            <a:r>
              <a:rPr lang="ru-RU" sz="2400" b="1" dirty="0" smtClean="0">
                <a:solidFill>
                  <a:srgbClr val="FFC000"/>
                </a:solidFill>
              </a:rPr>
              <a:t>  поверхности  ( или  колес )  и  отпечатки  шин  (колес), сделанные   на белой  плотной  бумаге  типографской  краской.  Желательно  также  изготовить  гипсовые  слепки   отдельных  участков, на  которых  имеются   характерные  особенности. Экспериментальные  следы  делаются  на   влажном  грунте.</a:t>
            </a:r>
            <a:endParaRPr lang="ru-RU" sz="2400" b="1" dirty="0">
              <a:solidFill>
                <a:srgbClr val="FFC000"/>
              </a:solidFill>
            </a:endParaRPr>
          </a:p>
        </p:txBody>
      </p:sp>
    </p:spTree>
    <p:extLst>
      <p:ext uri="{BB962C8B-B14F-4D97-AF65-F5344CB8AC3E}">
        <p14:creationId xmlns:p14="http://schemas.microsoft.com/office/powerpoint/2010/main" val="11203205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08912" cy="6001643"/>
          </a:xfrm>
          <a:prstGeom prst="rect">
            <a:avLst/>
          </a:prstGeom>
        </p:spPr>
        <p:txBody>
          <a:bodyPr wrap="square">
            <a:spAutoFit/>
          </a:bodyPr>
          <a:lstStyle/>
          <a:p>
            <a:r>
              <a:rPr lang="ru-RU" sz="2400" b="1" dirty="0" smtClean="0">
                <a:solidFill>
                  <a:srgbClr val="FFC000"/>
                </a:solidFill>
              </a:rPr>
              <a:t>Для  обеспечения    достоверности  и объективности  заключения  эксперта  при  подготовке  объектов   экспертного  исследования  необходимо  соблюдать  ряд  правил, а  именно: не  допускать  никаких  изменений  в   техническом  состоянии  шин  после  ДТП  до  предоставления    их  на  исследовании  эксперту; при  снятии   шины  ТС  необходимо  принять  меры  предосторожности, исключающие  ее  повреждение   или  дальнейшее   повреждение, если  проводится  демонтаж  шины, то  перед   </a:t>
            </a:r>
            <a:r>
              <a:rPr lang="ru-RU" sz="2400" b="1" dirty="0" err="1" smtClean="0">
                <a:solidFill>
                  <a:srgbClr val="FFC000"/>
                </a:solidFill>
              </a:rPr>
              <a:t>демонтажом</a:t>
            </a:r>
            <a:r>
              <a:rPr lang="ru-RU" sz="2400" b="1" dirty="0" smtClean="0">
                <a:solidFill>
                  <a:srgbClr val="FFC000"/>
                </a:solidFill>
              </a:rPr>
              <a:t>  необходимо  отметить  расположение  вентиля    камеры  относительно   покрышки. Демонтаж  следует  проводить  таким  образом, чтобы   не повредить  покрышку  и  камеру; по  возможности  демонтаж  шины  следует   делать  на  специальных  стендах  или   используя  для  этого   специальные  приспособления; упаковка  следов  должна  быть  такой, чтобы  не  изменились   размеры,  следы  шин.</a:t>
            </a:r>
            <a:endParaRPr lang="ru-RU" sz="2400" b="1" dirty="0">
              <a:solidFill>
                <a:srgbClr val="FFC000"/>
              </a:solidFill>
            </a:endParaRPr>
          </a:p>
        </p:txBody>
      </p:sp>
    </p:spTree>
    <p:extLst>
      <p:ext uri="{BB962C8B-B14F-4D97-AF65-F5344CB8AC3E}">
        <p14:creationId xmlns:p14="http://schemas.microsoft.com/office/powerpoint/2010/main" val="51779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352928" cy="461665"/>
          </a:xfrm>
          <a:prstGeom prst="rect">
            <a:avLst/>
          </a:prstGeom>
        </p:spPr>
        <p:txBody>
          <a:bodyPr wrap="square">
            <a:spAutoFit/>
          </a:bodyPr>
          <a:lstStyle/>
          <a:p>
            <a:pPr algn="ctr"/>
            <a:r>
              <a:rPr lang="ru-RU" sz="2400" b="1" dirty="0" smtClean="0">
                <a:solidFill>
                  <a:srgbClr val="FFC000"/>
                </a:solidFill>
              </a:rPr>
              <a:t>Эксперту  могут  быть  поставлены  следующие  вопросы:</a:t>
            </a:r>
            <a:endParaRPr lang="ru-RU" sz="2400" b="1" dirty="0">
              <a:solidFill>
                <a:srgbClr val="FFC000"/>
              </a:solidFill>
            </a:endParaRPr>
          </a:p>
        </p:txBody>
      </p:sp>
      <p:sp>
        <p:nvSpPr>
          <p:cNvPr id="4" name="Прямоугольник 3"/>
          <p:cNvSpPr/>
          <p:nvPr/>
        </p:nvSpPr>
        <p:spPr>
          <a:xfrm>
            <a:off x="323528" y="1052736"/>
            <a:ext cx="8352928" cy="3785652"/>
          </a:xfrm>
          <a:prstGeom prst="rect">
            <a:avLst/>
          </a:prstGeom>
        </p:spPr>
        <p:txBody>
          <a:bodyPr wrap="square">
            <a:spAutoFit/>
          </a:bodyPr>
          <a:lstStyle/>
          <a:p>
            <a:r>
              <a:rPr lang="ru-RU" sz="2400" b="1" dirty="0" smtClean="0">
                <a:solidFill>
                  <a:srgbClr val="FFC000"/>
                </a:solidFill>
              </a:rPr>
              <a:t>	каким   видом  ТС, типом, моделью   автомобиля, какими  его  частями  оставлены  следы;                    </a:t>
            </a:r>
          </a:p>
          <a:p>
            <a:r>
              <a:rPr lang="ru-RU" sz="2400" b="1" dirty="0" smtClean="0">
                <a:solidFill>
                  <a:srgbClr val="FFC000"/>
                </a:solidFill>
              </a:rPr>
              <a:t>	какой  моделью  шины  оставлены  следы, каким  колесом  ТС  (левым, правым, задним, передним);</a:t>
            </a:r>
          </a:p>
          <a:p>
            <a:r>
              <a:rPr lang="ru-RU" sz="2400" b="1" dirty="0" smtClean="0">
                <a:solidFill>
                  <a:srgbClr val="FFC000"/>
                </a:solidFill>
              </a:rPr>
              <a:t>	в  каком  направлении  двигалось  транспортное  средство, оставившее  следы;</a:t>
            </a:r>
          </a:p>
          <a:p>
            <a:r>
              <a:rPr lang="ru-RU" sz="2400" b="1" dirty="0" smtClean="0">
                <a:solidFill>
                  <a:srgbClr val="FFC000"/>
                </a:solidFill>
              </a:rPr>
              <a:t>	не  оставлены  ли  следы, обнаруженные  на  месте  ДТП, шинами  данного  технического  средства;</a:t>
            </a:r>
          </a:p>
          <a:p>
            <a:r>
              <a:rPr lang="ru-RU" sz="2400" b="1" dirty="0" smtClean="0">
                <a:solidFill>
                  <a:srgbClr val="FFC000"/>
                </a:solidFill>
              </a:rPr>
              <a:t>	 имелись  ли на  колесах  ТС  металлические  шипы   или  цепи   противоскольжения;</a:t>
            </a:r>
            <a:endParaRPr lang="ru-RU" sz="2400" b="1" dirty="0">
              <a:solidFill>
                <a:srgbClr val="FFC000"/>
              </a:solidFill>
            </a:endParaRPr>
          </a:p>
        </p:txBody>
      </p:sp>
    </p:spTree>
    <p:extLst>
      <p:ext uri="{BB962C8B-B14F-4D97-AF65-F5344CB8AC3E}">
        <p14:creationId xmlns:p14="http://schemas.microsoft.com/office/powerpoint/2010/main" val="6355213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352928" cy="5262979"/>
          </a:xfrm>
          <a:prstGeom prst="rect">
            <a:avLst/>
          </a:prstGeom>
        </p:spPr>
        <p:txBody>
          <a:bodyPr wrap="square">
            <a:spAutoFit/>
          </a:bodyPr>
          <a:lstStyle/>
          <a:p>
            <a:r>
              <a:rPr lang="ru-RU" sz="2400" b="1" dirty="0" smtClean="0">
                <a:solidFill>
                  <a:srgbClr val="FFC000"/>
                </a:solidFill>
              </a:rPr>
              <a:t>имелись  ли  на  одежде  потерпевшего, представленной   на  исследование, следы  шин  ТС, если  имеются, то  к  какому  типу  и  модели  шин  они  соответствуют, и  на  каких  ТС   эти шины  могут  устанавливаться;          </a:t>
            </a:r>
          </a:p>
          <a:p>
            <a:r>
              <a:rPr lang="ru-RU" sz="2400" b="1" dirty="0" smtClean="0">
                <a:solidFill>
                  <a:srgbClr val="FFC000"/>
                </a:solidFill>
              </a:rPr>
              <a:t>	 каков  характер  повреждений  шин, представленных   на  исследование;</a:t>
            </a:r>
          </a:p>
          <a:p>
            <a:r>
              <a:rPr lang="ru-RU" sz="2400" b="1" dirty="0" smtClean="0">
                <a:solidFill>
                  <a:srgbClr val="FFC000"/>
                </a:solidFill>
              </a:rPr>
              <a:t>	 причины  и  время  образования  повреждений, представленной  на  исследование  шины;</a:t>
            </a:r>
          </a:p>
          <a:p>
            <a:r>
              <a:rPr lang="ru-RU" sz="2400" b="1" dirty="0" smtClean="0">
                <a:solidFill>
                  <a:srgbClr val="FFC000"/>
                </a:solidFill>
              </a:rPr>
              <a:t>	 каким  предметом   могло  быть  нанесено  повреждение; </a:t>
            </a:r>
          </a:p>
          <a:p>
            <a:r>
              <a:rPr lang="ru-RU" sz="2400" b="1" dirty="0" smtClean="0">
                <a:solidFill>
                  <a:srgbClr val="FFC000"/>
                </a:solidFill>
              </a:rPr>
              <a:t>	 совпадают  ли  повреждение  покрышки  и камеры  шины  с  места  их  расположения  на   диске  колеса;</a:t>
            </a:r>
          </a:p>
          <a:p>
            <a:r>
              <a:rPr lang="ru-RU" sz="2400" b="1" dirty="0" smtClean="0">
                <a:solidFill>
                  <a:srgbClr val="FFC000"/>
                </a:solidFill>
              </a:rPr>
              <a:t>	 совпадают  ли  повреждения  покрышки  и  камеры, по  характеру  повреждения;</a:t>
            </a:r>
            <a:endParaRPr lang="ru-RU" sz="2400" b="1" dirty="0">
              <a:solidFill>
                <a:srgbClr val="FFC000"/>
              </a:solidFill>
            </a:endParaRPr>
          </a:p>
        </p:txBody>
      </p:sp>
    </p:spTree>
    <p:extLst>
      <p:ext uri="{BB962C8B-B14F-4D97-AF65-F5344CB8AC3E}">
        <p14:creationId xmlns:p14="http://schemas.microsoft.com/office/powerpoint/2010/main" val="36269152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5359" y="548680"/>
            <a:ext cx="8496944" cy="4524315"/>
          </a:xfrm>
          <a:prstGeom prst="rect">
            <a:avLst/>
          </a:prstGeom>
        </p:spPr>
        <p:txBody>
          <a:bodyPr wrap="square">
            <a:spAutoFit/>
          </a:bodyPr>
          <a:lstStyle/>
          <a:p>
            <a:r>
              <a:rPr lang="ru-RU" sz="2400" b="1" dirty="0" smtClean="0">
                <a:solidFill>
                  <a:srgbClr val="FFC000"/>
                </a:solidFill>
              </a:rPr>
              <a:t>имеются  ли в  следах  шин, оставленных  на  месте  ДТП  признаки, указывающие  на  техническом  состояние  шин  (износ  общий, неравномерный  износ  протектора  шины);      </a:t>
            </a:r>
          </a:p>
          <a:p>
            <a:r>
              <a:rPr lang="ru-RU" sz="2400" b="1" dirty="0" smtClean="0">
                <a:solidFill>
                  <a:srgbClr val="FFC000"/>
                </a:solidFill>
              </a:rPr>
              <a:t>	 о  каких  технических  неисправностях   подвески  автомобиля  можно  судить  по  характеру  следов  шин, оставленных  на  месте  ДТП   (неправильное  установка  углов  передних  колес);</a:t>
            </a:r>
          </a:p>
          <a:p>
            <a:r>
              <a:rPr lang="ru-RU" sz="2400" b="1" dirty="0" smtClean="0">
                <a:solidFill>
                  <a:srgbClr val="FFC000"/>
                </a:solidFill>
              </a:rPr>
              <a:t>	 принадлежат  ли  автомобилю, обнаруженные   на  месте  происшествия   части  одной  детали;</a:t>
            </a:r>
          </a:p>
          <a:p>
            <a:r>
              <a:rPr lang="ru-RU" sz="2400" b="1" dirty="0" smtClean="0">
                <a:solidFill>
                  <a:srgbClr val="FFC000"/>
                </a:solidFill>
              </a:rPr>
              <a:t>	 не  составляли  ли  ранее  одно  целое   с  конкретными  автомобилем  детали  или    их  части, обнаруженные  на   месте  ДТП.</a:t>
            </a:r>
            <a:endParaRPr lang="ru-RU" sz="2400" b="1" dirty="0">
              <a:solidFill>
                <a:srgbClr val="FFC000"/>
              </a:solidFill>
            </a:endParaRPr>
          </a:p>
        </p:txBody>
      </p:sp>
    </p:spTree>
    <p:extLst>
      <p:ext uri="{BB962C8B-B14F-4D97-AF65-F5344CB8AC3E}">
        <p14:creationId xmlns:p14="http://schemas.microsoft.com/office/powerpoint/2010/main" val="2486479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80920" cy="3785652"/>
          </a:xfrm>
          <a:prstGeom prst="rect">
            <a:avLst/>
          </a:prstGeom>
        </p:spPr>
        <p:txBody>
          <a:bodyPr wrap="square">
            <a:spAutoFit/>
          </a:bodyPr>
          <a:lstStyle/>
          <a:p>
            <a:r>
              <a:rPr lang="ru-RU" sz="2400" b="1" dirty="0" err="1" smtClean="0">
                <a:solidFill>
                  <a:srgbClr val="FFC000"/>
                </a:solidFill>
              </a:rPr>
              <a:t>Трасологическая</a:t>
            </a:r>
            <a:r>
              <a:rPr lang="ru-RU" sz="2400" b="1" dirty="0" smtClean="0">
                <a:solidFill>
                  <a:srgbClr val="FFC000"/>
                </a:solidFill>
              </a:rPr>
              <a:t>   экспертиза  может  быть  назначена  и  для  идентификации  ТС   по  следам   столкновений, образовавшимся  как  с  ТС, так  и  на  других  предметах.</a:t>
            </a:r>
          </a:p>
          <a:p>
            <a:r>
              <a:rPr lang="ru-RU" sz="2400" b="1" dirty="0" smtClean="0">
                <a:solidFill>
                  <a:srgbClr val="FFC000"/>
                </a:solidFill>
              </a:rPr>
              <a:t>	</a:t>
            </a:r>
          </a:p>
          <a:p>
            <a:r>
              <a:rPr lang="ru-RU" sz="2400" b="1" dirty="0" smtClean="0">
                <a:solidFill>
                  <a:srgbClr val="FFC000"/>
                </a:solidFill>
              </a:rPr>
              <a:t>Для  предотвращения  экспертных  ошибок  эксперту  обязательно  должно  быть  сообщено, не  ремонтировался  ли  автомобиль  после  ДТП, не  было  ли  его  окраски  или   замены  детали  (например, колес), не  возникли  ли  при последующей  эксплуатации, хранении, перевозке  новые  повреждения. </a:t>
            </a:r>
            <a:endParaRPr lang="ru-RU" sz="2400" b="1" dirty="0">
              <a:solidFill>
                <a:srgbClr val="FFC000"/>
              </a:solidFill>
            </a:endParaRPr>
          </a:p>
        </p:txBody>
      </p:sp>
    </p:spTree>
    <p:extLst>
      <p:ext uri="{BB962C8B-B14F-4D97-AF65-F5344CB8AC3E}">
        <p14:creationId xmlns:p14="http://schemas.microsoft.com/office/powerpoint/2010/main" val="29719598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280920" cy="3416320"/>
          </a:xfrm>
          <a:prstGeom prst="rect">
            <a:avLst/>
          </a:prstGeom>
        </p:spPr>
        <p:txBody>
          <a:bodyPr wrap="square">
            <a:spAutoFit/>
          </a:bodyPr>
          <a:lstStyle/>
          <a:p>
            <a:r>
              <a:rPr lang="ru-RU" sz="2400" b="1" dirty="0" smtClean="0">
                <a:solidFill>
                  <a:srgbClr val="FFC000"/>
                </a:solidFill>
              </a:rPr>
              <a:t>При  обнаружении   на  месте  ДТП  следов  лакокрасочных   покрытий, ГСМ  и   иных  веществ, назначается  комплексная   транспортно-</a:t>
            </a:r>
            <a:r>
              <a:rPr lang="ru-RU" sz="2400" b="1" dirty="0" err="1" smtClean="0">
                <a:solidFill>
                  <a:srgbClr val="FFC000"/>
                </a:solidFill>
              </a:rPr>
              <a:t>трасологическая</a:t>
            </a:r>
            <a:r>
              <a:rPr lang="ru-RU" sz="2400" b="1" dirty="0" smtClean="0">
                <a:solidFill>
                  <a:srgbClr val="FFC000"/>
                </a:solidFill>
              </a:rPr>
              <a:t>  экспертиза  и  экспертиза  материалов, веществ  и  изделий. </a:t>
            </a:r>
          </a:p>
          <a:p>
            <a:endParaRPr lang="ru-RU" sz="2400" b="1" dirty="0">
              <a:solidFill>
                <a:srgbClr val="FFC000"/>
              </a:solidFill>
            </a:endParaRPr>
          </a:p>
          <a:p>
            <a:r>
              <a:rPr lang="ru-RU" sz="2400" b="1" dirty="0" smtClean="0">
                <a:solidFill>
                  <a:srgbClr val="FFC000"/>
                </a:solidFill>
              </a:rPr>
              <a:t>Если  для   установления  механизма  ДТП  необходимо  установление  технического  состояния ТС, скорости  движения, тормозного  и  остановочного  пути ТС, назначается  комплексная  автотехническая  и  </a:t>
            </a:r>
            <a:r>
              <a:rPr lang="ru-RU" sz="2400" b="1" dirty="0" err="1" smtClean="0">
                <a:solidFill>
                  <a:srgbClr val="FFC000"/>
                </a:solidFill>
              </a:rPr>
              <a:t>трасологическая</a:t>
            </a:r>
            <a:r>
              <a:rPr lang="ru-RU" sz="2400" b="1" dirty="0" smtClean="0">
                <a:solidFill>
                  <a:srgbClr val="FFC000"/>
                </a:solidFill>
              </a:rPr>
              <a:t>  экспертиза.</a:t>
            </a:r>
            <a:endParaRPr lang="ru-RU" sz="2400" b="1" dirty="0">
              <a:solidFill>
                <a:srgbClr val="FFC000"/>
              </a:solidFill>
            </a:endParaRPr>
          </a:p>
        </p:txBody>
      </p:sp>
    </p:spTree>
    <p:extLst>
      <p:ext uri="{BB962C8B-B14F-4D97-AF65-F5344CB8AC3E}">
        <p14:creationId xmlns:p14="http://schemas.microsoft.com/office/powerpoint/2010/main" val="3523512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352928" cy="830997"/>
          </a:xfrm>
          <a:prstGeom prst="rect">
            <a:avLst/>
          </a:prstGeom>
        </p:spPr>
        <p:txBody>
          <a:bodyPr wrap="square">
            <a:spAutoFit/>
          </a:bodyPr>
          <a:lstStyle/>
          <a:p>
            <a:pPr algn="ctr"/>
            <a:r>
              <a:rPr lang="ru-RU" sz="2400" b="1" dirty="0" smtClean="0">
                <a:solidFill>
                  <a:srgbClr val="FFC000"/>
                </a:solidFill>
              </a:rPr>
              <a:t>Криминалистические  экспертизы  материалов, веществ  </a:t>
            </a:r>
          </a:p>
          <a:p>
            <a:pPr algn="ctr"/>
            <a:r>
              <a:rPr lang="ru-RU" sz="2400" b="1" dirty="0" smtClean="0">
                <a:solidFill>
                  <a:srgbClr val="FFC000"/>
                </a:solidFill>
              </a:rPr>
              <a:t>и  изделий.</a:t>
            </a:r>
            <a:endParaRPr lang="ru-RU" sz="2400" b="1" dirty="0">
              <a:solidFill>
                <a:srgbClr val="FFC000"/>
              </a:solidFill>
            </a:endParaRPr>
          </a:p>
        </p:txBody>
      </p:sp>
      <p:sp>
        <p:nvSpPr>
          <p:cNvPr id="3" name="Прямоугольник 2"/>
          <p:cNvSpPr/>
          <p:nvPr/>
        </p:nvSpPr>
        <p:spPr>
          <a:xfrm>
            <a:off x="388361" y="1484784"/>
            <a:ext cx="8208912" cy="2677656"/>
          </a:xfrm>
          <a:prstGeom prst="rect">
            <a:avLst/>
          </a:prstGeom>
        </p:spPr>
        <p:txBody>
          <a:bodyPr wrap="square">
            <a:spAutoFit/>
          </a:bodyPr>
          <a:lstStyle/>
          <a:p>
            <a:r>
              <a:rPr lang="ru-RU" sz="2400" b="1" dirty="0" smtClean="0">
                <a:solidFill>
                  <a:srgbClr val="FFC000"/>
                </a:solidFill>
              </a:rPr>
              <a:t>В  отдельных  случаях, особенно  на  высоких  передних  бамперах  грузовых  автомобилей, автобусах  и  других  ТС, при  наездах  на  больших   скоростях, остается  отпечаток  текстуры  ткани  одежды  потерпевшего. </a:t>
            </a:r>
          </a:p>
          <a:p>
            <a:endParaRPr lang="ru-RU" sz="2400" b="1" dirty="0">
              <a:solidFill>
                <a:srgbClr val="FFC000"/>
              </a:solidFill>
            </a:endParaRPr>
          </a:p>
          <a:p>
            <a:r>
              <a:rPr lang="ru-RU" sz="2400" b="1" dirty="0" smtClean="0">
                <a:solidFill>
                  <a:srgbClr val="FFC000"/>
                </a:solidFill>
              </a:rPr>
              <a:t>На  ТС  могут  переноситься  волокна  одежды  потерпевшего, частицы  материалов, вещей, находящихся  в  его  руках.</a:t>
            </a:r>
            <a:endParaRPr lang="ru-RU" sz="2400" b="1" dirty="0">
              <a:solidFill>
                <a:srgbClr val="FFC000"/>
              </a:solidFill>
            </a:endParaRPr>
          </a:p>
        </p:txBody>
      </p:sp>
    </p:spTree>
    <p:extLst>
      <p:ext uri="{BB962C8B-B14F-4D97-AF65-F5344CB8AC3E}">
        <p14:creationId xmlns:p14="http://schemas.microsoft.com/office/powerpoint/2010/main" val="2904946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80920" cy="830997"/>
          </a:xfrm>
          <a:prstGeom prst="rect">
            <a:avLst/>
          </a:prstGeom>
        </p:spPr>
        <p:txBody>
          <a:bodyPr wrap="square">
            <a:spAutoFit/>
          </a:bodyPr>
          <a:lstStyle/>
          <a:p>
            <a:pPr algn="ctr"/>
            <a:r>
              <a:rPr lang="ru-RU" sz="2400" b="1" dirty="0" smtClean="0">
                <a:solidFill>
                  <a:srgbClr val="FFC000"/>
                </a:solidFill>
              </a:rPr>
              <a:t>При  проведении  таких  экспертиз, на  разрешение  экспертов  могут  быть  поставлены  следующие  вопросы:</a:t>
            </a:r>
            <a:endParaRPr lang="ru-RU" sz="2400" b="1" dirty="0">
              <a:solidFill>
                <a:srgbClr val="FFC000"/>
              </a:solidFill>
            </a:endParaRPr>
          </a:p>
        </p:txBody>
      </p:sp>
      <p:sp>
        <p:nvSpPr>
          <p:cNvPr id="3" name="Прямоугольник 2"/>
          <p:cNvSpPr/>
          <p:nvPr/>
        </p:nvSpPr>
        <p:spPr>
          <a:xfrm>
            <a:off x="395536" y="1723716"/>
            <a:ext cx="8280920" cy="3416320"/>
          </a:xfrm>
          <a:prstGeom prst="rect">
            <a:avLst/>
          </a:prstGeom>
        </p:spPr>
        <p:txBody>
          <a:bodyPr wrap="square">
            <a:spAutoFit/>
          </a:bodyPr>
          <a:lstStyle/>
          <a:p>
            <a:r>
              <a:rPr lang="ru-RU" sz="2400" b="1" dirty="0" smtClean="0">
                <a:solidFill>
                  <a:srgbClr val="FFC000"/>
                </a:solidFill>
              </a:rPr>
              <a:t>	имеются  ли  на  одежде  потерпевшего   лакокрасочные  покрытия, если  да, то  каков  их  цвет, могли  ли  они  принадлежать   покрытию  транспортного  средства, участвовавшего  в  ДТП, если да, то   какому  типу  ТС;</a:t>
            </a:r>
          </a:p>
          <a:p>
            <a:r>
              <a:rPr lang="ru-RU" sz="2400" b="1" dirty="0" smtClean="0">
                <a:solidFill>
                  <a:srgbClr val="FFC000"/>
                </a:solidFill>
              </a:rPr>
              <a:t>	имеются  ли  одежде  потерпевшего  наслоения  краски; если  да, то  каков  ее  цвет, не  могла  ли  она  принадлежать  ТС, можно  ли  по  этим  наслоениям  установить  тип  ТС; </a:t>
            </a:r>
          </a:p>
          <a:p>
            <a:r>
              <a:rPr lang="ru-RU" sz="2400" b="1" dirty="0" smtClean="0">
                <a:solidFill>
                  <a:srgbClr val="FFC000"/>
                </a:solidFill>
              </a:rPr>
              <a:t>если  да, то  какой  тип  ТС   и   первоначальный  цвет  его  лакокрасочного  покрытия? </a:t>
            </a:r>
            <a:endParaRPr lang="ru-RU" sz="2400" b="1" dirty="0">
              <a:solidFill>
                <a:srgbClr val="FFC000"/>
              </a:solidFill>
            </a:endParaRPr>
          </a:p>
        </p:txBody>
      </p:sp>
    </p:spTree>
    <p:extLst>
      <p:ext uri="{BB962C8B-B14F-4D97-AF65-F5344CB8AC3E}">
        <p14:creationId xmlns:p14="http://schemas.microsoft.com/office/powerpoint/2010/main" val="5284552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2708920"/>
            <a:ext cx="6008376" cy="646331"/>
          </a:xfrm>
          <a:prstGeom prst="rect">
            <a:avLst/>
          </a:prstGeom>
        </p:spPr>
        <p:txBody>
          <a:bodyPr wrap="none">
            <a:spAutoFit/>
          </a:bodyPr>
          <a:lstStyle/>
          <a:p>
            <a:pPr algn="ctr"/>
            <a:r>
              <a:rPr lang="ru-RU" sz="3600" b="1" dirty="0" smtClean="0">
                <a:solidFill>
                  <a:srgbClr val="FFC000"/>
                </a:solidFill>
              </a:rPr>
              <a:t>БЛАГОДАРЮ ЗА ВНИМАНИЕ!!!</a:t>
            </a:r>
            <a:endParaRPr lang="ru-RU" sz="3600" b="1" dirty="0">
              <a:solidFill>
                <a:srgbClr val="FFC000"/>
              </a:solidFill>
            </a:endParaRPr>
          </a:p>
        </p:txBody>
      </p:sp>
    </p:spTree>
    <p:extLst>
      <p:ext uri="{BB962C8B-B14F-4D97-AF65-F5344CB8AC3E}">
        <p14:creationId xmlns:p14="http://schemas.microsoft.com/office/powerpoint/2010/main" val="3335938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476672"/>
            <a:ext cx="4721164" cy="461665"/>
          </a:xfrm>
          <a:prstGeom prst="rect">
            <a:avLst/>
          </a:prstGeom>
        </p:spPr>
        <p:txBody>
          <a:bodyPr wrap="none">
            <a:spAutoFit/>
          </a:bodyPr>
          <a:lstStyle/>
          <a:p>
            <a:r>
              <a:rPr lang="ru-RU" sz="2400" b="1" dirty="0" smtClean="0">
                <a:solidFill>
                  <a:srgbClr val="FFC000"/>
                </a:solidFill>
              </a:rPr>
              <a:t>Особенности   осмотра  места  ДТП.</a:t>
            </a:r>
            <a:endParaRPr lang="ru-RU" sz="2400" b="1" dirty="0">
              <a:solidFill>
                <a:srgbClr val="FFC000"/>
              </a:solidFill>
            </a:endParaRPr>
          </a:p>
        </p:txBody>
      </p:sp>
      <p:sp>
        <p:nvSpPr>
          <p:cNvPr id="3" name="Прямоугольник 2"/>
          <p:cNvSpPr/>
          <p:nvPr/>
        </p:nvSpPr>
        <p:spPr>
          <a:xfrm>
            <a:off x="395536" y="1196752"/>
            <a:ext cx="8280920" cy="3785652"/>
          </a:xfrm>
          <a:prstGeom prst="rect">
            <a:avLst/>
          </a:prstGeom>
        </p:spPr>
        <p:txBody>
          <a:bodyPr wrap="square">
            <a:spAutoFit/>
          </a:bodyPr>
          <a:lstStyle/>
          <a:p>
            <a:r>
              <a:rPr lang="ru-RU" sz="2400" b="1" dirty="0" smtClean="0">
                <a:solidFill>
                  <a:srgbClr val="FFC000"/>
                </a:solidFill>
              </a:rPr>
              <a:t>Начинать  осмотр  места  происшествия  целесообразно  с  того  участка  дороги  (улицы), на  котором  сохранились  следы: указывающие  на  место  наезда  или  столкновения   автомобилей  (осыпь  грязи, стекол   и  т.д.); крови; вещества, которым  был  загружен   транспорт; масла  автомобиля; в  виде  осколков  фар, частей  одежды  и  обуви  пострадавшего; протекторов  торможения.</a:t>
            </a:r>
          </a:p>
          <a:p>
            <a:r>
              <a:rPr lang="ru-RU" sz="2400" b="1" dirty="0" smtClean="0">
                <a:solidFill>
                  <a:srgbClr val="FFC000"/>
                </a:solidFill>
              </a:rPr>
              <a:t>             Главная   задача  следователя   заключается  в  том, чтобы  точно  зафиксировать, где   именно  располагались  обнаруженные  при  осмотре  предметы.</a:t>
            </a:r>
            <a:endParaRPr lang="ru-RU" sz="2400" b="1" dirty="0">
              <a:solidFill>
                <a:srgbClr val="FFC000"/>
              </a:solidFill>
            </a:endParaRPr>
          </a:p>
        </p:txBody>
      </p:sp>
    </p:spTree>
    <p:extLst>
      <p:ext uri="{BB962C8B-B14F-4D97-AF65-F5344CB8AC3E}">
        <p14:creationId xmlns:p14="http://schemas.microsoft.com/office/powerpoint/2010/main" val="944494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9020" y="1760229"/>
            <a:ext cx="8208912" cy="2677656"/>
          </a:xfrm>
          <a:prstGeom prst="rect">
            <a:avLst/>
          </a:prstGeom>
        </p:spPr>
        <p:txBody>
          <a:bodyPr wrap="square">
            <a:spAutoFit/>
          </a:bodyPr>
          <a:lstStyle/>
          <a:p>
            <a:r>
              <a:rPr lang="ru-RU" sz="2400" b="1" dirty="0" smtClean="0">
                <a:solidFill>
                  <a:srgbClr val="FFC000"/>
                </a:solidFill>
              </a:rPr>
              <a:t>Замеры  проводят  от   края   тротуара  или  обочины. Точки  начала  и  окончания   следов  торможения, волочения, обнаруженные  осколки   фар, отделившиеся  части  от  автомобиля, следы  крови   и  т.п., следует  очертить  на  асфальте  мелом  и  произвести  необходимые  замеры. Дорожную  обстановку, положение  объектов  и  их  координаты  также  фиксируют  на  схеме  ДТП.</a:t>
            </a:r>
            <a:endParaRPr lang="ru-RU" sz="2400" b="1" dirty="0">
              <a:solidFill>
                <a:srgbClr val="FFC000"/>
              </a:solidFill>
            </a:endParaRPr>
          </a:p>
        </p:txBody>
      </p:sp>
    </p:spTree>
    <p:extLst>
      <p:ext uri="{BB962C8B-B14F-4D97-AF65-F5344CB8AC3E}">
        <p14:creationId xmlns:p14="http://schemas.microsoft.com/office/powerpoint/2010/main" val="105341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208912" cy="4154984"/>
          </a:xfrm>
          <a:prstGeom prst="rect">
            <a:avLst/>
          </a:prstGeom>
        </p:spPr>
        <p:txBody>
          <a:bodyPr wrap="square">
            <a:spAutoFit/>
          </a:bodyPr>
          <a:lstStyle/>
          <a:p>
            <a:r>
              <a:rPr lang="ru-RU" sz="2400" b="1" dirty="0" smtClean="0">
                <a:solidFill>
                  <a:srgbClr val="FFC000"/>
                </a:solidFill>
              </a:rPr>
              <a:t>Если  место  ДТП  находится  в  населенном  пункте, необходимо  указать  название   улицы, номер    дома   и  расстояние  от   определенного   угла  здания. Вне  населенного  пункта  следует   указать  наименование  шоссе  (дороги), километр  и  ориентир. Обязательно  подлежат  фиксации  все  дорожные  знаки, их  местонахождение: светофоры  или   семафоры, шлагбаумы, пешеходные  переходы, островки  безопасности    и  все  иные  объекты, имеющие  отношение  к  месту  ДТП; наличие  подземного  перехода, направление  выходов, их  расстояние   от  места  происшествия.</a:t>
            </a:r>
            <a:endParaRPr lang="ru-RU" sz="2400" b="1" dirty="0">
              <a:solidFill>
                <a:srgbClr val="FFC000"/>
              </a:solidFill>
            </a:endParaRPr>
          </a:p>
        </p:txBody>
      </p:sp>
    </p:spTree>
    <p:extLst>
      <p:ext uri="{BB962C8B-B14F-4D97-AF65-F5344CB8AC3E}">
        <p14:creationId xmlns:p14="http://schemas.microsoft.com/office/powerpoint/2010/main" val="295387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136904" cy="1200329"/>
          </a:xfrm>
          <a:prstGeom prst="rect">
            <a:avLst/>
          </a:prstGeom>
        </p:spPr>
        <p:txBody>
          <a:bodyPr wrap="square">
            <a:spAutoFit/>
          </a:bodyPr>
          <a:lstStyle/>
          <a:p>
            <a:pPr algn="ctr"/>
            <a:r>
              <a:rPr lang="ru-RU" sz="2400" b="1" dirty="0" smtClean="0">
                <a:solidFill>
                  <a:srgbClr val="FFC000"/>
                </a:solidFill>
              </a:rPr>
              <a:t>Осмотр  следов  торможения  и  иных  следов, имеющих   значение  для  определения   типа, модели  и  направления  движения  транспортного  средства.</a:t>
            </a:r>
            <a:endParaRPr lang="ru-RU" sz="2400" b="1" dirty="0">
              <a:solidFill>
                <a:srgbClr val="FFC000"/>
              </a:solidFill>
            </a:endParaRPr>
          </a:p>
        </p:txBody>
      </p:sp>
      <p:sp>
        <p:nvSpPr>
          <p:cNvPr id="3" name="Прямоугольник 2"/>
          <p:cNvSpPr/>
          <p:nvPr/>
        </p:nvSpPr>
        <p:spPr>
          <a:xfrm>
            <a:off x="251520" y="1772816"/>
            <a:ext cx="8352928" cy="4524315"/>
          </a:xfrm>
          <a:prstGeom prst="rect">
            <a:avLst/>
          </a:prstGeom>
        </p:spPr>
        <p:txBody>
          <a:bodyPr wrap="square">
            <a:spAutoFit/>
          </a:bodyPr>
          <a:lstStyle/>
          <a:p>
            <a:r>
              <a:rPr lang="ru-RU" sz="2400" b="1" dirty="0" smtClean="0">
                <a:solidFill>
                  <a:srgbClr val="FFC000"/>
                </a:solidFill>
              </a:rPr>
              <a:t>Анализируя  следы  торможения, нужно  иметь  в  виду, что  начало  фактического  торможения  не  совпадает   с  началом  видимого  следа  (автомобиль    уже   замедляет  движение, а  рисунок  протектора  еще  не  отражает  этого  процесса   на  дороге). Длину  тормозного  пути  замеряют  от  начального   следа  скольжения  до   окончания   четко  видимого  следа  протектора   (или  следа  скольжения). Точное  знание  длины  тормозного  (следа)  пути    данного   транспортного   средства  имеет   существенное  значение  при  вычислении  скорости  движения  автомобиля  в  момент  происшествия, определении   полного  остановочного  пути  и  установлении  технической  возможности   предотвращения  ДТП. </a:t>
            </a:r>
            <a:endParaRPr lang="ru-RU" sz="2400" b="1" dirty="0">
              <a:solidFill>
                <a:srgbClr val="FFC000"/>
              </a:solidFill>
            </a:endParaRPr>
          </a:p>
        </p:txBody>
      </p:sp>
    </p:spTree>
    <p:extLst>
      <p:ext uri="{BB962C8B-B14F-4D97-AF65-F5344CB8AC3E}">
        <p14:creationId xmlns:p14="http://schemas.microsoft.com/office/powerpoint/2010/main" val="2386579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00808"/>
            <a:ext cx="8208912" cy="2308324"/>
          </a:xfrm>
          <a:prstGeom prst="rect">
            <a:avLst/>
          </a:prstGeom>
        </p:spPr>
        <p:txBody>
          <a:bodyPr wrap="square">
            <a:spAutoFit/>
          </a:bodyPr>
          <a:lstStyle/>
          <a:p>
            <a:r>
              <a:rPr lang="ru-RU" sz="2400" b="1" dirty="0" smtClean="0">
                <a:solidFill>
                  <a:srgbClr val="FFC000"/>
                </a:solidFill>
              </a:rPr>
              <a:t>При  осмотре  следов  шин  автомобиля   следует  установить: вид  и  состояние  грунта  или  покрытия  дороги; расположение  следов  передних  и  задних  колес; размер  колеи; строение  рисунка  протектора; длину  следа  одного  оборота  колеса; длину  следа   торможения; признаки  направления  движения. </a:t>
            </a:r>
            <a:endParaRPr lang="ru-RU" sz="2400" b="1" dirty="0">
              <a:solidFill>
                <a:srgbClr val="FFC000"/>
              </a:solidFill>
            </a:endParaRPr>
          </a:p>
        </p:txBody>
      </p:sp>
    </p:spTree>
    <p:extLst>
      <p:ext uri="{BB962C8B-B14F-4D97-AF65-F5344CB8AC3E}">
        <p14:creationId xmlns:p14="http://schemas.microsoft.com/office/powerpoint/2010/main" val="580244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056" y="764704"/>
            <a:ext cx="8496944" cy="5016758"/>
          </a:xfrm>
          <a:prstGeom prst="rect">
            <a:avLst/>
          </a:prstGeom>
        </p:spPr>
        <p:txBody>
          <a:bodyPr wrap="square">
            <a:spAutoFit/>
          </a:bodyPr>
          <a:lstStyle/>
          <a:p>
            <a:r>
              <a:rPr lang="ru-RU" sz="2000" b="1" dirty="0" smtClean="0">
                <a:solidFill>
                  <a:srgbClr val="FFC000"/>
                </a:solidFill>
              </a:rPr>
              <a:t>Определяя  направление  транспортного  средства, следует  иметь   ввиду     следующее: в  следах  шин  повышенной  проходимости, вершины  углов  рисунка  направлены  как  правило  в  сторону, обратную  направлению  движения; брызги  воды  и  жидкой грязи  отбрасываются  по  ходу  колеса  вперед   и  в  сторону; пыль  увлекаемая  воздушным  потоком, размещается  вдоль  следа  веером, раскрытым  в  сторону  обратную  направлению  движения   транспортного  средства; при  переезде   колесами  транспортного  средства   прутьев, соломинок   и  иных  подобных   предметов  они  ломаются  или  изгибаются  под  углом, раскрытым  в  сторону  движения; капли  масла, крови, воды, падавшие  с  транспортного  средства, будут  расположены  по  дороге  пятнами  сужающимися  по  направлению  движения; кусочки  грунта  перемещаются  колесами  в  сторону, обратную  направлению  движения; трава  приглаживается  буксующими  колесами   в  сторону, обратную  направлению  движения; около  камня, вдавленного  в  грунт  транспортным  средством, образуется  зазор   со  стороны, обратной  направлению  движения.</a:t>
            </a:r>
            <a:endParaRPr lang="ru-RU" sz="2000" b="1" dirty="0">
              <a:solidFill>
                <a:srgbClr val="FFC000"/>
              </a:solidFill>
            </a:endParaRPr>
          </a:p>
        </p:txBody>
      </p:sp>
    </p:spTree>
    <p:extLst>
      <p:ext uri="{BB962C8B-B14F-4D97-AF65-F5344CB8AC3E}">
        <p14:creationId xmlns:p14="http://schemas.microsoft.com/office/powerpoint/2010/main" val="464838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219</TotalTime>
  <Words>2428</Words>
  <Application>Microsoft Office PowerPoint</Application>
  <PresentationFormat>Экран (4:3)</PresentationFormat>
  <Paragraphs>98</Paragraphs>
  <Slides>39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Leon</dc:creator>
  <cp:lastModifiedBy>Л. А. Бушмакина</cp:lastModifiedBy>
  <cp:revision>35</cp:revision>
  <dcterms:created xsi:type="dcterms:W3CDTF">2014-10-11T09:19:06Z</dcterms:created>
  <dcterms:modified xsi:type="dcterms:W3CDTF">2018-12-11T11:40:48Z</dcterms:modified>
</cp:coreProperties>
</file>